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7.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8.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9.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10.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11.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1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4.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1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16.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17.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4"/>
    <p:sldMasterId id="2147483941" r:id="rId5"/>
    <p:sldMasterId id="2147483943" r:id="rId6"/>
    <p:sldMasterId id="2147483799" r:id="rId7"/>
    <p:sldMasterId id="2147483821" r:id="rId8"/>
    <p:sldMasterId id="2147483826"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44"/>
  </p:notesMasterIdLst>
  <p:sldIdLst>
    <p:sldId id="299" r:id="rId22"/>
    <p:sldId id="377" r:id="rId23"/>
    <p:sldId id="407" r:id="rId24"/>
    <p:sldId id="408" r:id="rId25"/>
    <p:sldId id="409" r:id="rId26"/>
    <p:sldId id="410" r:id="rId27"/>
    <p:sldId id="411" r:id="rId28"/>
    <p:sldId id="412" r:id="rId29"/>
    <p:sldId id="413" r:id="rId30"/>
    <p:sldId id="414" r:id="rId31"/>
    <p:sldId id="417" r:id="rId32"/>
    <p:sldId id="415" r:id="rId33"/>
    <p:sldId id="416" r:id="rId34"/>
    <p:sldId id="418" r:id="rId35"/>
    <p:sldId id="419" r:id="rId36"/>
    <p:sldId id="420" r:id="rId37"/>
    <p:sldId id="421" r:id="rId38"/>
    <p:sldId id="422" r:id="rId39"/>
    <p:sldId id="406" r:id="rId40"/>
    <p:sldId id="394" r:id="rId41"/>
    <p:sldId id="395" r:id="rId42"/>
    <p:sldId id="396"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Slides" id="{05C53EB9-C633-4D6D-B3BC-F573E1DB951E}">
          <p14:sldIdLst>
            <p14:sldId id="299"/>
            <p14:sldId id="377"/>
            <p14:sldId id="407"/>
            <p14:sldId id="408"/>
            <p14:sldId id="409"/>
            <p14:sldId id="410"/>
            <p14:sldId id="411"/>
            <p14:sldId id="412"/>
            <p14:sldId id="413"/>
            <p14:sldId id="414"/>
            <p14:sldId id="417"/>
            <p14:sldId id="415"/>
            <p14:sldId id="416"/>
            <p14:sldId id="418"/>
            <p14:sldId id="419"/>
            <p14:sldId id="420"/>
            <p14:sldId id="421"/>
            <p14:sldId id="422"/>
            <p14:sldId id="406"/>
            <p14:sldId id="394"/>
            <p14:sldId id="395"/>
            <p14:sldId id="3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F5F5F"/>
    <a:srgbClr val="333333"/>
    <a:srgbClr val="575757"/>
    <a:srgbClr val="000000"/>
    <a:srgbClr val="0D0D0D"/>
    <a:srgbClr val="161616"/>
    <a:srgbClr val="FEBDC0"/>
    <a:srgbClr val="FEDEC3"/>
    <a:srgbClr val="ACE2F0"/>
    <a:srgbClr val="0E4B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44" autoAdjust="0"/>
    <p:restoredTop sz="86957" autoAdjust="0"/>
  </p:normalViewPr>
  <p:slideViewPr>
    <p:cSldViewPr snapToGrid="0">
      <p:cViewPr varScale="1">
        <p:scale>
          <a:sx n="79" d="100"/>
          <a:sy n="79" d="100"/>
        </p:scale>
        <p:origin x="1818" y="78"/>
      </p:cViewPr>
      <p:guideLst/>
    </p:cSldViewPr>
  </p:slideViewPr>
  <p:outlineViewPr>
    <p:cViewPr>
      <p:scale>
        <a:sx n="33" d="100"/>
        <a:sy n="33" d="100"/>
      </p:scale>
      <p:origin x="0" y="-15912"/>
    </p:cViewPr>
  </p:outlineViewPr>
  <p:notesTextViewPr>
    <p:cViewPr>
      <p:scale>
        <a:sx n="1" d="1"/>
        <a:sy n="1" d="1"/>
      </p:scale>
      <p:origin x="0" y="0"/>
    </p:cViewPr>
  </p:notesTextViewPr>
  <p:notesViewPr>
    <p:cSldViewPr snapToGrid="0">
      <p:cViewPr>
        <p:scale>
          <a:sx n="140" d="100"/>
          <a:sy n="140" d="100"/>
        </p:scale>
        <p:origin x="854" y="-16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5.xml"/><Relationship Id="rId39" Type="http://schemas.openxmlformats.org/officeDocument/2006/relationships/slide" Target="slides/slide18.xml"/><Relationship Id="rId21" Type="http://schemas.openxmlformats.org/officeDocument/2006/relationships/slideMaster" Target="slideMasters/slideMaster18.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8.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microsoft.com/office/2018/10/relationships/authors" Target="authors.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0.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viewProps" Target="viewProps.xml"/><Relationship Id="rId20" Type="http://schemas.openxmlformats.org/officeDocument/2006/relationships/slideMaster" Target="slideMasters/slideMaster17.xml"/><Relationship Id="rId41"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10/11/2025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1</a:t>
            </a:fld>
            <a:endParaRPr lang="en-GB"/>
          </a:p>
        </p:txBody>
      </p:sp>
    </p:spTree>
    <p:extLst>
      <p:ext uri="{BB962C8B-B14F-4D97-AF65-F5344CB8AC3E}">
        <p14:creationId xmlns:p14="http://schemas.microsoft.com/office/powerpoint/2010/main" val="1719885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06FBA-20BD-9A11-9AA5-D96360E15C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C0388B-A60B-EE09-1DBF-11881E2A6F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98942B-74C8-3C8F-4B8E-2245322B298B}"/>
              </a:ext>
            </a:extLst>
          </p:cNvPr>
          <p:cNvSpPr>
            <a:spLocks noGrp="1"/>
          </p:cNvSpPr>
          <p:nvPr>
            <p:ph type="body" idx="1"/>
          </p:nvPr>
        </p:nvSpPr>
        <p:spPr/>
        <p:txBody>
          <a:bodyPr/>
          <a:lstStyle/>
          <a:p>
            <a:r>
              <a:rPr lang="en-GB" dirty="0"/>
              <a:t>Python string objects provide a built-in </a:t>
            </a:r>
            <a:r>
              <a:rPr lang="en-GB" b="1" dirty="0"/>
              <a:t>split()</a:t>
            </a:r>
            <a:r>
              <a:rPr lang="en-GB" dirty="0"/>
              <a:t> method, which splits a string using a specified delimiter and returns a list of substrings. This is often useful when processing lines of text from a file. While strings in Python are immutable, the resulting list is mutable, meaning it can be modified and later joined back into a string with the join() method.</a:t>
            </a:r>
          </a:p>
          <a:p>
            <a:endParaRPr lang="en-GB" dirty="0"/>
          </a:p>
          <a:p>
            <a:r>
              <a:rPr lang="en-GB" dirty="0"/>
              <a:t>The re module extends this functionality with </a:t>
            </a:r>
            <a:r>
              <a:rPr lang="en-GB" b="1" dirty="0" err="1"/>
              <a:t>re.split</a:t>
            </a:r>
            <a:r>
              <a:rPr lang="en-GB" b="1" dirty="0"/>
              <a:t>()</a:t>
            </a:r>
            <a:r>
              <a:rPr lang="en-GB" dirty="0"/>
              <a:t>, which allows a regular expression to define the delimiter. This makes it much more flexible, similar to the split functions in languages like Perl and PHP. For example, </a:t>
            </a:r>
            <a:r>
              <a:rPr lang="en-GB" dirty="0" err="1"/>
              <a:t>re.split</a:t>
            </a:r>
            <a:r>
              <a:rPr lang="en-GB" dirty="0"/>
              <a:t>(r'[:;.,]', text) will split a string using any of the characters : ; . , as delimiters. An optional argument lets you specify the maximum number of splits to perform.</a:t>
            </a:r>
          </a:p>
          <a:p>
            <a:endParaRPr lang="en-GB" dirty="0"/>
          </a:p>
          <a:p>
            <a:r>
              <a:rPr lang="en-GB" dirty="0"/>
              <a:t>From Python 3.1, </a:t>
            </a:r>
            <a:r>
              <a:rPr lang="en-GB" b="1" dirty="0" err="1"/>
              <a:t>re.split</a:t>
            </a:r>
            <a:r>
              <a:rPr lang="en-GB" b="1" dirty="0"/>
              <a:t>()</a:t>
            </a:r>
            <a:r>
              <a:rPr lang="en-GB" dirty="0"/>
              <a:t> also accepts a flags parameter, which can modify how the pattern is applied - for instance, using </a:t>
            </a:r>
            <a:r>
              <a:rPr lang="en-GB" b="1" dirty="0" err="1"/>
              <a:t>re.IGNORECASE</a:t>
            </a:r>
            <a:r>
              <a:rPr lang="en-GB" dirty="0"/>
              <a:t> to make splitting case-insensitive.</a:t>
            </a:r>
          </a:p>
        </p:txBody>
      </p:sp>
      <p:sp>
        <p:nvSpPr>
          <p:cNvPr id="4" name="Slide Number Placeholder 3">
            <a:extLst>
              <a:ext uri="{FF2B5EF4-FFF2-40B4-BE49-F238E27FC236}">
                <a16:creationId xmlns:a16="http://schemas.microsoft.com/office/drawing/2014/main" id="{3D5511C2-5723-FC5E-41A6-4EB07CE6E677}"/>
              </a:ext>
            </a:extLst>
          </p:cNvPr>
          <p:cNvSpPr>
            <a:spLocks noGrp="1"/>
          </p:cNvSpPr>
          <p:nvPr>
            <p:ph type="sldNum" sz="quarter" idx="5"/>
          </p:nvPr>
        </p:nvSpPr>
        <p:spPr/>
        <p:txBody>
          <a:bodyPr/>
          <a:lstStyle/>
          <a:p>
            <a:fld id="{35BE1F5F-BEC2-48D5-A890-C07C79853E26}" type="slidenum">
              <a:rPr lang="en-GB" smtClean="0"/>
              <a:t>10</a:t>
            </a:fld>
            <a:endParaRPr lang="en-GB"/>
          </a:p>
        </p:txBody>
      </p:sp>
    </p:spTree>
    <p:extLst>
      <p:ext uri="{BB962C8B-B14F-4D97-AF65-F5344CB8AC3E}">
        <p14:creationId xmlns:p14="http://schemas.microsoft.com/office/powerpoint/2010/main" val="4285595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Python’s re module supports the same single-character classes and sets familiar from </a:t>
            </a:r>
            <a:r>
              <a:rPr lang="en-GB" b="1" dirty="0"/>
              <a:t>BRE</a:t>
            </a:r>
            <a:r>
              <a:rPr lang="en-GB" dirty="0"/>
              <a:t> (Basic Regular Expressions) and tools like </a:t>
            </a:r>
            <a:r>
              <a:rPr lang="en-GB" b="1" dirty="0" err="1"/>
              <a:t>sed</a:t>
            </a:r>
            <a:r>
              <a:rPr lang="en-GB" dirty="0"/>
              <a:t> and </a:t>
            </a:r>
            <a:r>
              <a:rPr lang="en-GB" b="1" dirty="0"/>
              <a:t>awk</a:t>
            </a:r>
            <a:r>
              <a:rPr lang="en-GB" dirty="0"/>
              <a:t>.</a:t>
            </a:r>
          </a:p>
          <a:p>
            <a:pPr>
              <a:buNone/>
            </a:pPr>
            <a:endParaRPr lang="en-GB" dirty="0"/>
          </a:p>
          <a:p>
            <a:pPr>
              <a:buNone/>
            </a:pPr>
            <a:r>
              <a:rPr lang="en-GB" dirty="0"/>
              <a:t>In addition, Python provides </a:t>
            </a:r>
            <a:r>
              <a:rPr lang="en-GB" b="1" dirty="0"/>
              <a:t>shorthand character classes</a:t>
            </a:r>
            <a:r>
              <a:rPr lang="en-GB" dirty="0"/>
              <a:t> using escape sequences:</a:t>
            </a:r>
          </a:p>
          <a:p>
            <a:pPr marL="628650" lvl="1" indent="-171450">
              <a:buFont typeface="Arial" panose="020B0604020202020204" pitchFamily="34" charset="0"/>
              <a:buChar char="•"/>
            </a:pPr>
            <a:r>
              <a:rPr lang="en-GB" dirty="0"/>
              <a:t>\d → digit</a:t>
            </a:r>
          </a:p>
          <a:p>
            <a:pPr marL="628650" lvl="1" indent="-171450">
              <a:buFont typeface="Arial" panose="020B0604020202020204" pitchFamily="34" charset="0"/>
              <a:buChar char="•"/>
            </a:pPr>
            <a:r>
              <a:rPr lang="en-GB" dirty="0"/>
              <a:t>\s → whitespace</a:t>
            </a:r>
          </a:p>
          <a:p>
            <a:pPr marL="628650" lvl="1" indent="-171450">
              <a:buFont typeface="Arial" panose="020B0604020202020204" pitchFamily="34" charset="0"/>
              <a:buChar char="•"/>
            </a:pPr>
            <a:r>
              <a:rPr lang="en-GB" dirty="0"/>
              <a:t>\w → word character</a:t>
            </a:r>
          </a:p>
          <a:p>
            <a:pPr>
              <a:buNone/>
            </a:pPr>
            <a:endParaRPr lang="en-GB" dirty="0"/>
          </a:p>
          <a:p>
            <a:pPr>
              <a:buNone/>
            </a:pPr>
            <a:r>
              <a:rPr lang="en-GB" dirty="0"/>
              <a:t>These can also be used </a:t>
            </a:r>
            <a:r>
              <a:rPr lang="en-GB" b="1" dirty="0"/>
              <a:t>inside character sets</a:t>
            </a:r>
            <a:r>
              <a:rPr lang="en-GB" dirty="0"/>
              <a:t>.</a:t>
            </a:r>
          </a:p>
          <a:p>
            <a:pPr marL="628650" lvl="1" indent="-171450">
              <a:buFont typeface="Arial" panose="020B0604020202020204" pitchFamily="34" charset="0"/>
              <a:buChar char="•"/>
            </a:pPr>
            <a:r>
              <a:rPr lang="en-GB" dirty="0"/>
              <a:t>Example: [\da-</a:t>
            </a:r>
            <a:r>
              <a:rPr lang="en-GB" dirty="0" err="1"/>
              <a:t>fA</a:t>
            </a:r>
            <a:r>
              <a:rPr lang="en-GB" dirty="0"/>
              <a:t>-F] matches a hexadecimal digit.</a:t>
            </a:r>
          </a:p>
          <a:p>
            <a:pPr>
              <a:buNone/>
            </a:pPr>
            <a:endParaRPr lang="en-GB" b="1" dirty="0"/>
          </a:p>
          <a:p>
            <a:pPr>
              <a:buNone/>
            </a:pPr>
            <a:r>
              <a:rPr lang="en-GB" b="1" dirty="0"/>
              <a:t>Limitations:</a:t>
            </a:r>
            <a:r>
              <a:rPr lang="en-GB" dirty="0"/>
              <a:t> As of Python 3.13.1, the re module does </a:t>
            </a:r>
            <a:r>
              <a:rPr lang="en-GB" b="1" dirty="0"/>
              <a:t>not</a:t>
            </a:r>
            <a:r>
              <a:rPr lang="en-GB" dirty="0"/>
              <a:t> support </a:t>
            </a:r>
            <a:r>
              <a:rPr lang="en-GB" b="1" dirty="0"/>
              <a:t>POSIX character classes</a:t>
            </a:r>
            <a:r>
              <a:rPr lang="en-GB" dirty="0"/>
              <a:t> (e.g., [:digit:], [:space:], [:</a:t>
            </a:r>
            <a:r>
              <a:rPr lang="en-GB" dirty="0" err="1"/>
              <a:t>alnum</a:t>
            </a:r>
            <a:r>
              <a:rPr lang="en-GB" dirty="0"/>
              <a:t>:]).</a:t>
            </a:r>
          </a:p>
          <a:p>
            <a:pPr>
              <a:buNone/>
            </a:pPr>
            <a:endParaRPr lang="en-GB" b="1" dirty="0"/>
          </a:p>
          <a:p>
            <a:pPr>
              <a:buNone/>
            </a:pPr>
            <a:r>
              <a:rPr lang="en-GB" b="0" dirty="0"/>
              <a:t>Python also introduces an additional shorthand, \g, for referencing named groups, which will be discussed later. </a:t>
            </a:r>
            <a:r>
              <a:rPr lang="en-GB" dirty="0"/>
              <a:t>Shorthand classes are often preferred over POSIX forms because they are more concise, portable across tools, and easier to read.</a:t>
            </a:r>
            <a:endParaRPr lang="en-GB" b="0" dirty="0"/>
          </a:p>
        </p:txBody>
      </p:sp>
      <p:sp>
        <p:nvSpPr>
          <p:cNvPr id="4" name="Slide Number Placeholder 3"/>
          <p:cNvSpPr>
            <a:spLocks noGrp="1"/>
          </p:cNvSpPr>
          <p:nvPr>
            <p:ph type="sldNum" sz="quarter" idx="5"/>
          </p:nvPr>
        </p:nvSpPr>
        <p:spPr/>
        <p:txBody>
          <a:bodyPr/>
          <a:lstStyle/>
          <a:p>
            <a:fld id="{35BE1F5F-BEC2-48D5-A890-C07C79853E26}" type="slidenum">
              <a:rPr lang="en-GB" smtClean="0"/>
              <a:t>11</a:t>
            </a:fld>
            <a:endParaRPr lang="en-GB"/>
          </a:p>
        </p:txBody>
      </p:sp>
    </p:spTree>
    <p:extLst>
      <p:ext uri="{BB962C8B-B14F-4D97-AF65-F5344CB8AC3E}">
        <p14:creationId xmlns:p14="http://schemas.microsoft.com/office/powerpoint/2010/main" val="1258434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Anchors are special tokens in regex that match positions in the text rather than actual characters. The $ anchor, for example, matches the end of a line or the end of the string. If you write 00$, it will match two zeroes at the end of the text, or two zeroes followed by a newline at the end of a line.</a:t>
            </a:r>
          </a:p>
          <a:p>
            <a:endParaRPr lang="en-GB" dirty="0"/>
          </a:p>
          <a:p>
            <a:r>
              <a:rPr lang="en-GB" dirty="0"/>
              <a:t>The ^ anchor matches the start of a string. When used anywhere other than the beginning of a pattern, however, ^ loses its special meaning and simply represents a literal caret character.</a:t>
            </a:r>
          </a:p>
          <a:p>
            <a:endParaRPr lang="en-GB" dirty="0"/>
          </a:p>
          <a:p>
            <a:r>
              <a:rPr lang="en-GB" dirty="0"/>
              <a:t>By default, ^ and $ apply to the start and end of the entire text. If the multiline flag (</a:t>
            </a:r>
            <a:r>
              <a:rPr lang="en-GB" dirty="0" err="1"/>
              <a:t>re.M</a:t>
            </a:r>
            <a:r>
              <a:rPr lang="en-GB" dirty="0"/>
              <a:t>) is used, they instead apply to the start and end of each individual line. To force a true start-of-text or end-of-text match in any case, you can use \A for the beginning and \Z for the end.</a:t>
            </a:r>
          </a:p>
          <a:p>
            <a:endParaRPr lang="en-GB" dirty="0"/>
          </a:p>
          <a:p>
            <a:r>
              <a:rPr lang="en-GB" dirty="0"/>
              <a:t>Regex also provides word boundary anchors. The token \b matches a word boundary (the position between a word character and a non-word character), without consuming any characters. Its opposite, \B, matches positions where no word boundary occurs, allowing you to find text embedded inside words. Be aware that the behaviour of \b with punctuation like apostrophes can sometimes be unintuitive. One important caveat: inside a character class ([...]), \b does not mean a word boundary - it represents a backspace character instead.</a:t>
            </a:r>
          </a:p>
        </p:txBody>
      </p:sp>
      <p:sp>
        <p:nvSpPr>
          <p:cNvPr id="4" name="Slide Number Placeholder 3"/>
          <p:cNvSpPr>
            <a:spLocks noGrp="1"/>
          </p:cNvSpPr>
          <p:nvPr>
            <p:ph type="sldNum" sz="quarter" idx="5"/>
          </p:nvPr>
        </p:nvSpPr>
        <p:spPr/>
        <p:txBody>
          <a:bodyPr/>
          <a:lstStyle/>
          <a:p>
            <a:fld id="{35BE1F5F-BEC2-48D5-A890-C07C79853E26}" type="slidenum">
              <a:rPr lang="en-GB" smtClean="0"/>
              <a:t>12</a:t>
            </a:fld>
            <a:endParaRPr lang="en-GB"/>
          </a:p>
        </p:txBody>
      </p:sp>
    </p:spTree>
    <p:extLst>
      <p:ext uri="{BB962C8B-B14F-4D97-AF65-F5344CB8AC3E}">
        <p14:creationId xmlns:p14="http://schemas.microsoft.com/office/powerpoint/2010/main" val="1575688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example on the slide matches three possible patterns in the text; in this case, it successfully matches </a:t>
            </a:r>
            <a:r>
              <a:rPr lang="en-GB" i="1" dirty="0"/>
              <a:t>Glenfiddich </a:t>
            </a:r>
            <a:r>
              <a:rPr lang="en-GB" i="0" dirty="0"/>
              <a:t>(a good choice)</a:t>
            </a:r>
            <a:r>
              <a:rPr lang="en-GB" dirty="0"/>
              <a:t> and causes the if statement to evaluate to True. The second example expands this idea, allowing for nine different possible matches. </a:t>
            </a:r>
          </a:p>
          <a:p>
            <a:endParaRPr lang="en-GB" dirty="0"/>
          </a:p>
          <a:p>
            <a:r>
              <a:rPr lang="en-GB" dirty="0"/>
              <a:t>An important side effect of using parentheses for grouping is that the matched text is automatically captured in groups, which can then be extracted and reused - a feature we will explore later.</a:t>
            </a:r>
          </a:p>
        </p:txBody>
      </p:sp>
      <p:sp>
        <p:nvSpPr>
          <p:cNvPr id="4" name="Slide Number Placeholder 3"/>
          <p:cNvSpPr>
            <a:spLocks noGrp="1"/>
          </p:cNvSpPr>
          <p:nvPr>
            <p:ph type="sldNum" sz="quarter" idx="5"/>
          </p:nvPr>
        </p:nvSpPr>
        <p:spPr/>
        <p:txBody>
          <a:bodyPr/>
          <a:lstStyle/>
          <a:p>
            <a:fld id="{35BE1F5F-BEC2-48D5-A890-C07C79853E26}" type="slidenum">
              <a:rPr lang="en-GB" smtClean="0"/>
              <a:t>13</a:t>
            </a:fld>
            <a:endParaRPr lang="en-GB"/>
          </a:p>
        </p:txBody>
      </p:sp>
    </p:spTree>
    <p:extLst>
      <p:ext uri="{BB962C8B-B14F-4D97-AF65-F5344CB8AC3E}">
        <p14:creationId xmlns:p14="http://schemas.microsoft.com/office/powerpoint/2010/main" val="4496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4A1CE-6AA2-229B-1791-7D4A6819CB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EBDA73-E978-998D-7A48-3744022536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C1B617-C1CF-FD7A-EF18-35DB2E7CFE53}"/>
              </a:ext>
            </a:extLst>
          </p:cNvPr>
          <p:cNvSpPr>
            <a:spLocks noGrp="1"/>
          </p:cNvSpPr>
          <p:nvPr>
            <p:ph type="body" idx="1"/>
          </p:nvPr>
        </p:nvSpPr>
        <p:spPr/>
        <p:txBody>
          <a:bodyPr/>
          <a:lstStyle/>
          <a:p>
            <a:pPr>
              <a:buNone/>
            </a:pPr>
            <a:r>
              <a:rPr lang="en-GB" b="0" dirty="0"/>
              <a:t>The repeat quantifiers described here are greedy, meaning they consume as much of the text as possible without breaking the overall match. </a:t>
            </a:r>
          </a:p>
          <a:p>
            <a:pPr>
              <a:buNone/>
            </a:pPr>
            <a:endParaRPr lang="en-GB" b="0" dirty="0"/>
          </a:p>
          <a:p>
            <a:pPr>
              <a:buNone/>
            </a:pPr>
            <a:r>
              <a:rPr lang="en-GB" b="0" dirty="0"/>
              <a:t>For example, given the text:</a:t>
            </a:r>
          </a:p>
          <a:p>
            <a:pPr>
              <a:buNone/>
            </a:pPr>
            <a:r>
              <a:rPr lang="en-GB" b="0" dirty="0"/>
              <a:t>line = “root:x:0:0:superuser:/root:/bin/bash” </a:t>
            </a:r>
          </a:p>
          <a:p>
            <a:pPr>
              <a:buNone/>
            </a:pPr>
            <a:endParaRPr lang="en-GB" b="0" dirty="0"/>
          </a:p>
          <a:p>
            <a:pPr>
              <a:buNone/>
            </a:pPr>
            <a:r>
              <a:rPr lang="en-GB" b="0" dirty="0"/>
              <a:t>The pattern </a:t>
            </a:r>
            <a:r>
              <a:rPr lang="en-GB" b="1" dirty="0"/>
              <a:t>“^.*:”</a:t>
            </a:r>
            <a:r>
              <a:rPr lang="en-GB" b="0" dirty="0"/>
              <a:t> will match “root:x:0:0:superuser:/root:” – the start of line all the way to the last colon.</a:t>
            </a:r>
          </a:p>
          <a:p>
            <a:pPr>
              <a:buNone/>
            </a:pPr>
            <a:endParaRPr lang="en-GB" b="0" dirty="0"/>
          </a:p>
          <a:p>
            <a:pPr>
              <a:buNone/>
            </a:pPr>
            <a:r>
              <a:rPr lang="en-GB" b="0" dirty="0"/>
              <a:t>Python also supports minimal (or lazy) quantifiers, which match the smallest amount of text necessary to satisfy the pattern. This is done by appending a question mark (?) after the repeat quantifier. For instance, with the same text, the pattern </a:t>
            </a:r>
            <a:r>
              <a:rPr lang="en-GB" b="1" dirty="0"/>
              <a:t>“^.*?:”</a:t>
            </a:r>
            <a:r>
              <a:rPr lang="en-GB" b="0" dirty="0"/>
              <a:t> will match only “root:”.</a:t>
            </a:r>
          </a:p>
        </p:txBody>
      </p:sp>
      <p:sp>
        <p:nvSpPr>
          <p:cNvPr id="4" name="Slide Number Placeholder 3">
            <a:extLst>
              <a:ext uri="{FF2B5EF4-FFF2-40B4-BE49-F238E27FC236}">
                <a16:creationId xmlns:a16="http://schemas.microsoft.com/office/drawing/2014/main" id="{D19E7E7F-8EAE-D51A-EF0A-4C10646C5FDD}"/>
              </a:ext>
            </a:extLst>
          </p:cNvPr>
          <p:cNvSpPr>
            <a:spLocks noGrp="1"/>
          </p:cNvSpPr>
          <p:nvPr>
            <p:ph type="sldNum" sz="quarter" idx="5"/>
          </p:nvPr>
        </p:nvSpPr>
        <p:spPr/>
        <p:txBody>
          <a:bodyPr/>
          <a:lstStyle/>
          <a:p>
            <a:fld id="{35BE1F5F-BEC2-48D5-A890-C07C79853E26}" type="slidenum">
              <a:rPr lang="en-GB" smtClean="0"/>
              <a:t>14</a:t>
            </a:fld>
            <a:endParaRPr lang="en-GB"/>
          </a:p>
        </p:txBody>
      </p:sp>
    </p:spTree>
    <p:extLst>
      <p:ext uri="{BB962C8B-B14F-4D97-AF65-F5344CB8AC3E}">
        <p14:creationId xmlns:p14="http://schemas.microsoft.com/office/powerpoint/2010/main" val="4218517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BDB6E-E8C1-A273-F975-FA5BAAC2AE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6E7926-7F2B-48FE-EF73-498DE9D824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5D46AE-7936-CF3A-479F-6BE253B85543}"/>
              </a:ext>
            </a:extLst>
          </p:cNvPr>
          <p:cNvSpPr>
            <a:spLocks noGrp="1"/>
          </p:cNvSpPr>
          <p:nvPr>
            <p:ph type="body" idx="1"/>
          </p:nvPr>
        </p:nvSpPr>
        <p:spPr/>
        <p:txBody>
          <a:bodyPr/>
          <a:lstStyle/>
          <a:p>
            <a:pPr>
              <a:buNone/>
            </a:pPr>
            <a:r>
              <a:rPr lang="en-GB" b="0" dirty="0"/>
              <a:t>In Python regular expressions, quantifiers control how many times the preceding character or group must appear to make a match. Interval quantifiers are written in curly braces and allow you to specify exact counts, ranges, or limits. For example, {3} matches exactly three occurrences, while {3,5} matches between three and five. Using {5,} enforces at least five repetitions, whereas {0,5} matches up to five. These quantifiers provide precise control compared to the simpler *, +, and ? operators.</a:t>
            </a:r>
          </a:p>
          <a:p>
            <a:pPr>
              <a:buNone/>
            </a:pPr>
            <a:endParaRPr lang="en-GB" b="0" dirty="0"/>
          </a:p>
          <a:p>
            <a:pPr>
              <a:buNone/>
            </a:pPr>
            <a:r>
              <a:rPr lang="en-GB" b="0" dirty="0"/>
              <a:t>The example on the slide demonstrates how these quantifiers can be combined to validate a U.S. telephone number format. The pattern begins by asserting either the start of the text or a non-digit character, followed by three digits and a hyphen. It then requires between two and four digits, an optional space, and between four and eight digits. Finally, the expression checks for either a non-digit character or the end of the text. This ensures that the match is properly bounded and does not overrun into unrelated characters.</a:t>
            </a:r>
          </a:p>
          <a:p>
            <a:pPr>
              <a:buNone/>
            </a:pPr>
            <a:endParaRPr lang="en-GB" b="0" dirty="0"/>
          </a:p>
          <a:p>
            <a:pPr>
              <a:buNone/>
            </a:pPr>
            <a:r>
              <a:rPr lang="en-GB" b="0" dirty="0"/>
              <a:t>By using interval quantifiers, Python’s re module allows fine-grained pattern control. In this case, they help define flexible but strict rules for different segments of a phone number, accommodating variations in digit groupings while still enforcing a valid overall structure.</a:t>
            </a:r>
          </a:p>
        </p:txBody>
      </p:sp>
      <p:sp>
        <p:nvSpPr>
          <p:cNvPr id="4" name="Slide Number Placeholder 3">
            <a:extLst>
              <a:ext uri="{FF2B5EF4-FFF2-40B4-BE49-F238E27FC236}">
                <a16:creationId xmlns:a16="http://schemas.microsoft.com/office/drawing/2014/main" id="{9C37BE53-2F7B-E910-DB9E-EECF10BDD342}"/>
              </a:ext>
            </a:extLst>
          </p:cNvPr>
          <p:cNvSpPr>
            <a:spLocks noGrp="1"/>
          </p:cNvSpPr>
          <p:nvPr>
            <p:ph type="sldNum" sz="quarter" idx="5"/>
          </p:nvPr>
        </p:nvSpPr>
        <p:spPr/>
        <p:txBody>
          <a:bodyPr/>
          <a:lstStyle/>
          <a:p>
            <a:fld id="{35BE1F5F-BEC2-48D5-A890-C07C79853E26}" type="slidenum">
              <a:rPr lang="en-GB" smtClean="0"/>
              <a:t>15</a:t>
            </a:fld>
            <a:endParaRPr lang="en-GB"/>
          </a:p>
        </p:txBody>
      </p:sp>
    </p:spTree>
    <p:extLst>
      <p:ext uri="{BB962C8B-B14F-4D97-AF65-F5344CB8AC3E}">
        <p14:creationId xmlns:p14="http://schemas.microsoft.com/office/powerpoint/2010/main" val="41030301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Python allows the use of </a:t>
            </a:r>
            <a:r>
              <a:rPr lang="en-GB" b="1" dirty="0"/>
              <a:t>parentheses</a:t>
            </a:r>
            <a:r>
              <a:rPr lang="en-GB" dirty="0"/>
              <a:t> to group characters or sub-patterns into a single unit, making it possible to apply quantifiers to the entire group. This is particularly useful when working with recurring blocks of text or repeated words. Such groups are also known as </a:t>
            </a:r>
            <a:r>
              <a:rPr lang="en-GB" b="1" dirty="0"/>
              <a:t>capturing groups</a:t>
            </a:r>
            <a:r>
              <a:rPr lang="en-GB" dirty="0"/>
              <a:t>.</a:t>
            </a:r>
          </a:p>
          <a:p>
            <a:pPr>
              <a:buNone/>
            </a:pPr>
            <a:endParaRPr lang="en-GB" dirty="0"/>
          </a:p>
          <a:p>
            <a:pPr>
              <a:buNone/>
            </a:pPr>
            <a:r>
              <a:rPr lang="en-GB" dirty="0"/>
              <a:t>The contents of a capturing group can be reused later in the same regular expression through a </a:t>
            </a:r>
            <a:r>
              <a:rPr lang="en-GB" b="1" dirty="0"/>
              <a:t>back-reference</a:t>
            </a:r>
            <a:r>
              <a:rPr lang="en-GB" dirty="0"/>
              <a:t>. This is done using \1, \2, etc., which refer to the text captured by the first, second, and subsequent groups. When groups are nested, numbering is assigned according to the order in which the opening parentheses appear. It is important to use </a:t>
            </a:r>
            <a:r>
              <a:rPr lang="en-GB" b="1" dirty="0"/>
              <a:t>raw strings</a:t>
            </a:r>
            <a:r>
              <a:rPr lang="en-GB" dirty="0"/>
              <a:t> (e.g., r'\1') for back-references, as \1 by itself has a special meaning in Python strings.</a:t>
            </a:r>
          </a:p>
          <a:p>
            <a:pPr>
              <a:buNone/>
            </a:pPr>
            <a:endParaRPr lang="en-GB" dirty="0"/>
          </a:p>
          <a:p>
            <a:pPr>
              <a:buNone/>
            </a:pPr>
            <a:r>
              <a:rPr lang="en-GB" dirty="0"/>
              <a:t>Python also provides an alternative back-reference syntax: \g&lt;1&gt;, \g&lt;2&gt;, and so on. This style is associated with </a:t>
            </a:r>
            <a:r>
              <a:rPr lang="en-GB" b="1" dirty="0"/>
              <a:t>named capturing groups</a:t>
            </a:r>
            <a:r>
              <a:rPr lang="en-GB" dirty="0"/>
              <a:t> (covered later) and has the additional benefit of supporting \g&lt;0&gt;, which refers to the entire matched string. Note that \0 is not supported in Python’s re module. While back-references are powerful, they can make regular expressions slower to evaluate. Overuse of back-references may significantly increase processing time, so they should be applied thoughtfully and sparingly.</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16</a:t>
            </a:fld>
            <a:endParaRPr lang="en-GB"/>
          </a:p>
        </p:txBody>
      </p:sp>
    </p:spTree>
    <p:extLst>
      <p:ext uri="{BB962C8B-B14F-4D97-AF65-F5344CB8AC3E}">
        <p14:creationId xmlns:p14="http://schemas.microsoft.com/office/powerpoint/2010/main" val="3700525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By default, most re methods stop after finding the </a:t>
            </a:r>
            <a:r>
              <a:rPr lang="en-GB" b="1" dirty="0"/>
              <a:t>first (leftmost) match</a:t>
            </a:r>
            <a:r>
              <a:rPr lang="en-GB" dirty="0"/>
              <a:t>. In contrast, the </a:t>
            </a:r>
            <a:r>
              <a:rPr lang="en-GB" dirty="0" err="1"/>
              <a:t>findall</a:t>
            </a:r>
            <a:r>
              <a:rPr lang="en-GB" dirty="0"/>
              <a:t>() method scans through the entire text, collecting all matches into a list.</a:t>
            </a:r>
          </a:p>
          <a:p>
            <a:pPr>
              <a:buNone/>
            </a:pPr>
            <a:endParaRPr lang="en-GB" dirty="0"/>
          </a:p>
          <a:p>
            <a:pPr>
              <a:buNone/>
            </a:pPr>
            <a:r>
              <a:rPr lang="en-GB" dirty="0"/>
              <a:t>The </a:t>
            </a:r>
            <a:r>
              <a:rPr lang="en-GB" dirty="0" err="1"/>
              <a:t>finditer</a:t>
            </a:r>
            <a:r>
              <a:rPr lang="en-GB" dirty="0"/>
              <a:t>() method works in a similar way but returns an </a:t>
            </a:r>
            <a:r>
              <a:rPr lang="en-GB" b="1" dirty="0"/>
              <a:t>iterator object</a:t>
            </a:r>
            <a:r>
              <a:rPr lang="en-GB" dirty="0"/>
              <a:t>, which can be looped over to extract each match one by one. This is particularly useful when working with repeated patterns across multiple lines.</a:t>
            </a:r>
          </a:p>
          <a:p>
            <a:pPr>
              <a:buNone/>
            </a:pPr>
            <a:endParaRPr lang="en-GB" dirty="0"/>
          </a:p>
          <a:p>
            <a:pPr>
              <a:buNone/>
            </a:pPr>
            <a:r>
              <a:rPr lang="en-GB" dirty="0"/>
              <a:t>The </a:t>
            </a:r>
            <a:r>
              <a:rPr lang="en-GB" dirty="0" err="1"/>
              <a:t>findall</a:t>
            </a:r>
            <a:r>
              <a:rPr lang="en-GB" dirty="0"/>
              <a:t>() method was introduced in </a:t>
            </a:r>
            <a:r>
              <a:rPr lang="en-GB" b="1" dirty="0"/>
              <a:t>Python 2.2</a:t>
            </a:r>
            <a:r>
              <a:rPr lang="en-GB" dirty="0"/>
              <a:t>, and since </a:t>
            </a:r>
            <a:r>
              <a:rPr lang="en-GB" b="1" dirty="0"/>
              <a:t>Python 3.7</a:t>
            </a:r>
            <a:r>
              <a:rPr lang="en-GB" dirty="0"/>
              <a:t>, both </a:t>
            </a:r>
            <a:r>
              <a:rPr lang="en-GB" dirty="0" err="1"/>
              <a:t>findall</a:t>
            </a:r>
            <a:r>
              <a:rPr lang="en-GB" dirty="0"/>
              <a:t>() and </a:t>
            </a:r>
            <a:r>
              <a:rPr lang="en-GB" dirty="0" err="1"/>
              <a:t>finditer</a:t>
            </a:r>
            <a:r>
              <a:rPr lang="en-GB" dirty="0"/>
              <a:t>() allow non-empty matches to begin immediately after a preceding empty match.</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17</a:t>
            </a:fld>
            <a:endParaRPr lang="en-GB"/>
          </a:p>
        </p:txBody>
      </p:sp>
    </p:spTree>
    <p:extLst>
      <p:ext uri="{BB962C8B-B14F-4D97-AF65-F5344CB8AC3E}">
        <p14:creationId xmlns:p14="http://schemas.microsoft.com/office/powerpoint/2010/main" val="32925610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The optional </a:t>
            </a:r>
            <a:r>
              <a:rPr lang="en-GB" b="1" dirty="0"/>
              <a:t>flags parameter</a:t>
            </a:r>
            <a:r>
              <a:rPr lang="en-GB" dirty="0"/>
              <a:t> was introduced in Python 3.1 and can be used with re methods to change how a pattern is matched. For example, </a:t>
            </a:r>
            <a:r>
              <a:rPr lang="en-GB" b="1" dirty="0" err="1"/>
              <a:t>re.IGNORECASE</a:t>
            </a:r>
            <a:r>
              <a:rPr lang="en-GB" b="1" dirty="0"/>
              <a:t> </a:t>
            </a:r>
            <a:r>
              <a:rPr lang="en-GB" dirty="0"/>
              <a:t>(or its shorthand </a:t>
            </a:r>
            <a:r>
              <a:rPr lang="en-GB" b="1" dirty="0" err="1"/>
              <a:t>re.I</a:t>
            </a:r>
            <a:r>
              <a:rPr lang="en-GB" dirty="0"/>
              <a:t>) makes matches case-insensitive.</a:t>
            </a:r>
          </a:p>
          <a:p>
            <a:pPr>
              <a:buNone/>
            </a:pPr>
            <a:endParaRPr lang="en-GB" dirty="0"/>
          </a:p>
          <a:p>
            <a:pPr>
              <a:buNone/>
            </a:pPr>
            <a:r>
              <a:rPr lang="en-GB" dirty="0"/>
              <a:t>It might seem that short names are simply the first letter of the long names, and that the embedded syntax is just those letters in lowercase, but this is not always true. For example, the S and X flags exist for compatibility with other regular expression engines rather than following this convention.</a:t>
            </a:r>
          </a:p>
          <a:p>
            <a:pPr>
              <a:buNone/>
            </a:pPr>
            <a:endParaRPr lang="en-GB" dirty="0"/>
          </a:p>
          <a:p>
            <a:pPr>
              <a:buNone/>
            </a:pPr>
            <a:r>
              <a:rPr lang="en-GB" dirty="0"/>
              <a:t>The examples on the slide illustrate different flag usages:</a:t>
            </a:r>
          </a:p>
          <a:p>
            <a:pPr marL="628650" lvl="1" indent="-171450">
              <a:buFont typeface="Arial" panose="020B0604020202020204" pitchFamily="34" charset="0"/>
              <a:buChar char="•"/>
            </a:pPr>
            <a:r>
              <a:rPr lang="en-GB" dirty="0"/>
              <a:t>The first two combine </a:t>
            </a:r>
            <a:r>
              <a:rPr lang="en-GB" b="1" dirty="0"/>
              <a:t>IGNORECASE</a:t>
            </a:r>
            <a:r>
              <a:rPr lang="en-GB" dirty="0"/>
              <a:t> and </a:t>
            </a:r>
            <a:r>
              <a:rPr lang="en-GB" b="1" dirty="0"/>
              <a:t>MULTILINE</a:t>
            </a:r>
            <a:r>
              <a:rPr lang="en-GB" dirty="0"/>
              <a:t>, so the pattern will find “john” in any case at the start of the text or after a newline.</a:t>
            </a:r>
          </a:p>
          <a:p>
            <a:pPr marL="628650" lvl="1" indent="-171450">
              <a:buFont typeface="Arial" panose="020B0604020202020204" pitchFamily="34" charset="0"/>
              <a:buChar char="•"/>
            </a:pPr>
            <a:r>
              <a:rPr lang="en-GB" dirty="0"/>
              <a:t>The third demonstrates a </a:t>
            </a:r>
            <a:r>
              <a:rPr lang="en-GB" b="1" dirty="0"/>
              <a:t>modifier span</a:t>
            </a:r>
            <a:r>
              <a:rPr lang="en-GB" dirty="0"/>
              <a:t>, where only the letter j is matched case-insensitively. This allows “John” or “john” but not “JOHN”.</a:t>
            </a:r>
          </a:p>
          <a:p>
            <a:pPr>
              <a:buNone/>
            </a:pPr>
            <a:endParaRPr lang="en-GB" dirty="0"/>
          </a:p>
          <a:p>
            <a:pPr>
              <a:buNone/>
            </a:pPr>
            <a:r>
              <a:rPr lang="en-GB" dirty="0"/>
              <a:t>When flags are </a:t>
            </a:r>
            <a:r>
              <a:rPr lang="en-GB" b="1" dirty="0"/>
              <a:t>embedded inside the regex</a:t>
            </a:r>
            <a:r>
              <a:rPr lang="en-GB" dirty="0"/>
              <a:t>, the order of the single-character modifiers does not matter. When flags are passed to re methods, they are combined using a binary </a:t>
            </a:r>
            <a:r>
              <a:rPr lang="en-GB" b="1" dirty="0"/>
              <a:t>OR (|)</a:t>
            </a:r>
            <a:r>
              <a:rPr lang="en-GB" dirty="0"/>
              <a:t>, also in any order. Flags and embedded attributes can be mixed, but doing so may reduce readability. The flags, </a:t>
            </a:r>
            <a:r>
              <a:rPr lang="en-GB" b="1" dirty="0" err="1"/>
              <a:t>re.ASCII</a:t>
            </a:r>
            <a:r>
              <a:rPr lang="en-GB" dirty="0"/>
              <a:t> and </a:t>
            </a:r>
            <a:r>
              <a:rPr lang="en-GB" b="1" dirty="0" err="1"/>
              <a:t>re.LOCALE</a:t>
            </a:r>
            <a:r>
              <a:rPr lang="en-GB" dirty="0"/>
              <a:t>, are deprecated since Python 3.5) or only for byte objects.</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18</a:t>
            </a:fld>
            <a:endParaRPr lang="en-GB"/>
          </a:p>
        </p:txBody>
      </p:sp>
    </p:spTree>
    <p:extLst>
      <p:ext uri="{BB962C8B-B14F-4D97-AF65-F5344CB8AC3E}">
        <p14:creationId xmlns:p14="http://schemas.microsoft.com/office/powerpoint/2010/main" val="986281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E1F5F-BEC2-48D5-A890-C07C79853E26}"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3272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chapter introduces </a:t>
            </a:r>
          </a:p>
        </p:txBody>
      </p:sp>
      <p:sp>
        <p:nvSpPr>
          <p:cNvPr id="4" name="Slide Number Placeholder 3"/>
          <p:cNvSpPr>
            <a:spLocks noGrp="1"/>
          </p:cNvSpPr>
          <p:nvPr>
            <p:ph type="sldNum" sz="quarter" idx="5"/>
          </p:nvPr>
        </p:nvSpPr>
        <p:spPr/>
        <p:txBody>
          <a:bodyPr/>
          <a:lstStyle/>
          <a:p>
            <a:fld id="{35BE1F5F-BEC2-48D5-A890-C07C79853E26}" type="slidenum">
              <a:rPr lang="en-GB" smtClean="0"/>
              <a:t>2</a:t>
            </a:fld>
            <a:endParaRPr lang="en-GB"/>
          </a:p>
        </p:txBody>
      </p:sp>
    </p:spTree>
    <p:extLst>
      <p:ext uri="{BB962C8B-B14F-4D97-AF65-F5344CB8AC3E}">
        <p14:creationId xmlns:p14="http://schemas.microsoft.com/office/powerpoint/2010/main" val="18808301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Answers on next page..</a:t>
            </a:r>
          </a:p>
        </p:txBody>
      </p:sp>
      <p:sp>
        <p:nvSpPr>
          <p:cNvPr id="4" name="Slide Number Placeholder 3"/>
          <p:cNvSpPr>
            <a:spLocks noGrp="1"/>
          </p:cNvSpPr>
          <p:nvPr>
            <p:ph type="sldNum" sz="quarter" idx="5"/>
          </p:nvPr>
        </p:nvSpPr>
        <p:spPr/>
        <p:txBody>
          <a:bodyPr/>
          <a:lstStyle/>
          <a:p>
            <a:fld id="{35BE1F5F-BEC2-48D5-A890-C07C79853E26}" type="slidenum">
              <a:rPr lang="en-GB" smtClean="0"/>
              <a:t>20</a:t>
            </a:fld>
            <a:endParaRPr lang="en-GB"/>
          </a:p>
        </p:txBody>
      </p:sp>
    </p:spTree>
    <p:extLst>
      <p:ext uri="{BB962C8B-B14F-4D97-AF65-F5344CB8AC3E}">
        <p14:creationId xmlns:p14="http://schemas.microsoft.com/office/powerpoint/2010/main" val="1313996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A388F-B248-395B-DA88-B8712B5BC9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1B1541-57F3-49BC-A61E-4346037DDD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0214CB-D7F6-F10C-73EB-F6BBB2666CEA}"/>
              </a:ext>
            </a:extLst>
          </p:cNvPr>
          <p:cNvSpPr>
            <a:spLocks noGrp="1"/>
          </p:cNvSpPr>
          <p:nvPr>
            <p:ph type="body" idx="1"/>
          </p:nvPr>
        </p:nvSpPr>
        <p:spPr/>
        <p:txBody>
          <a:bodyPr/>
          <a:lstStyle/>
          <a:p>
            <a:r>
              <a:rPr lang="en-GB" dirty="0"/>
              <a:t>Correct answers:</a:t>
            </a:r>
          </a:p>
          <a:p>
            <a:pPr marL="263525" indent="-263525">
              <a:buFont typeface="+mj-lt"/>
              <a:buAutoNum type="arabicPeriod"/>
            </a:pPr>
            <a:r>
              <a:rPr lang="en-GB" b="1" dirty="0"/>
              <a:t>Which re method returns all non-overlapping matches of a pattern as a list?</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r>
              <a:rPr lang="en-GB" dirty="0" err="1"/>
              <a:t>re.findall</a:t>
            </a:r>
            <a:r>
              <a:rPr lang="en-GB" dirty="0"/>
              <a:t>()</a:t>
            </a:r>
            <a:endParaRPr lang="en-GB" b="0" dirty="0"/>
          </a:p>
          <a:p>
            <a:pPr marL="457200" marR="0" lvl="1" indent="0" algn="l" defTabSz="914400" rtl="0" eaLnBrk="1" fontAlgn="auto" latinLnBrk="0" hangingPunct="1">
              <a:lnSpc>
                <a:spcPct val="100000"/>
              </a:lnSpc>
              <a:spcBef>
                <a:spcPts val="0"/>
              </a:spcBef>
              <a:spcAft>
                <a:spcPts val="0"/>
              </a:spcAft>
              <a:buClrTx/>
              <a:buSzTx/>
              <a:buFont typeface="+mj-lt"/>
              <a:buNone/>
              <a:tabLst/>
              <a:defRPr/>
            </a:pPr>
            <a:endParaRPr lang="en-GB" b="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does the regular expression r”\</a:t>
            </a:r>
            <a:r>
              <a:rPr lang="en-GB" b="1" dirty="0" err="1"/>
              <a:t>broot</a:t>
            </a:r>
            <a:r>
              <a:rPr lang="en-GB" b="1" dirty="0"/>
              <a:t>\b” match?</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r>
              <a:rPr lang="en-GB" dirty="0"/>
              <a:t>The word </a:t>
            </a:r>
            <a:r>
              <a:rPr lang="en-GB" i="1" dirty="0"/>
              <a:t>root</a:t>
            </a:r>
            <a:r>
              <a:rPr lang="en-GB" dirty="0"/>
              <a:t> as a standalone word</a:t>
            </a:r>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n-GB" b="0" dirty="0"/>
              <a:t>Explanation: The escape chars \b match a word boundary character so pattern will match a standalone word</a:t>
            </a:r>
          </a:p>
          <a:p>
            <a:pPr marL="457200" marR="0" lvl="1" indent="0" algn="l" defTabSz="914400" rtl="0" eaLnBrk="1" fontAlgn="auto" latinLnBrk="0" hangingPunct="1">
              <a:lnSpc>
                <a:spcPct val="100000"/>
              </a:lnSpc>
              <a:spcBef>
                <a:spcPts val="0"/>
              </a:spcBef>
              <a:spcAft>
                <a:spcPts val="0"/>
              </a:spcAft>
              <a:buClrTx/>
              <a:buSzTx/>
              <a:buFont typeface="+mj-lt"/>
              <a:buNone/>
              <a:tabLst/>
              <a:defRPr/>
            </a:pPr>
            <a:endParaRPr lang="en-GB" b="1"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Which of the following correctly applies </a:t>
            </a:r>
            <a:r>
              <a:rPr lang="en-GB" b="1" i="1" dirty="0"/>
              <a:t>both</a:t>
            </a:r>
            <a:r>
              <a:rPr lang="en-GB" b="1" dirty="0"/>
              <a:t> the IGNORECASE and MULTILINE flags?</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r>
              <a:rPr lang="en-GB" dirty="0" err="1"/>
              <a:t>re.search</a:t>
            </a:r>
            <a:r>
              <a:rPr lang="en-GB" dirty="0"/>
              <a:t>(pattern, text, </a:t>
            </a:r>
            <a:r>
              <a:rPr lang="en-GB" dirty="0" err="1"/>
              <a:t>re.I</a:t>
            </a:r>
            <a:r>
              <a:rPr lang="en-GB" dirty="0"/>
              <a:t> | </a:t>
            </a:r>
            <a:r>
              <a:rPr lang="en-GB" dirty="0" err="1"/>
              <a:t>re.M</a:t>
            </a:r>
            <a:r>
              <a:rPr lang="en-GB" dirty="0"/>
              <a:t>)</a:t>
            </a:r>
            <a:endParaRPr lang="en-GB" b="0" dirty="0"/>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n-GB" b="0" dirty="0"/>
              <a:t>Explanation: Flags are separated using the | character.</a:t>
            </a:r>
          </a:p>
          <a:p>
            <a:pPr marL="457200" marR="0" lvl="1" indent="0" algn="l" defTabSz="914400" rtl="0" eaLnBrk="1" fontAlgn="auto" latinLnBrk="0" hangingPunct="1">
              <a:lnSpc>
                <a:spcPct val="100000"/>
              </a:lnSpc>
              <a:spcBef>
                <a:spcPts val="0"/>
              </a:spcBef>
              <a:spcAft>
                <a:spcPts val="0"/>
              </a:spcAft>
              <a:buClrTx/>
              <a:buSzTx/>
              <a:buFont typeface="+mj-lt"/>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1" dirty="0"/>
              <a:t>4. Which of the following is true about Python’s built-in functions</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r>
              <a:rPr lang="en-GB" dirty="0"/>
              <a:t>The contents of the first capturing group</a:t>
            </a:r>
            <a:endParaRPr lang="en-GB" b="0" dirty="0"/>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n-GB" b="0" dirty="0"/>
              <a:t>Explanation: The back-reference \1 tells the regex engine to match the same text that was previously captured by the first pair of parentheses in the pattern.</a:t>
            </a:r>
            <a:endParaRPr lang="en-GB" dirty="0"/>
          </a:p>
        </p:txBody>
      </p:sp>
      <p:sp>
        <p:nvSpPr>
          <p:cNvPr id="4" name="Slide Number Placeholder 3">
            <a:extLst>
              <a:ext uri="{FF2B5EF4-FFF2-40B4-BE49-F238E27FC236}">
                <a16:creationId xmlns:a16="http://schemas.microsoft.com/office/drawing/2014/main" id="{F8397CB3-1A6A-4990-BE05-19346642B563}"/>
              </a:ext>
            </a:extLst>
          </p:cNvPr>
          <p:cNvSpPr>
            <a:spLocks noGrp="1"/>
          </p:cNvSpPr>
          <p:nvPr>
            <p:ph type="sldNum" sz="quarter" idx="5"/>
          </p:nvPr>
        </p:nvSpPr>
        <p:spPr/>
        <p:txBody>
          <a:bodyPr/>
          <a:lstStyle/>
          <a:p>
            <a:fld id="{35BE1F5F-BEC2-48D5-A890-C07C79853E26}" type="slidenum">
              <a:rPr lang="en-GB" smtClean="0"/>
              <a:t>21</a:t>
            </a:fld>
            <a:endParaRPr lang="en-GB"/>
          </a:p>
        </p:txBody>
      </p:sp>
    </p:spTree>
    <p:extLst>
      <p:ext uri="{BB962C8B-B14F-4D97-AF65-F5344CB8AC3E}">
        <p14:creationId xmlns:p14="http://schemas.microsoft.com/office/powerpoint/2010/main" val="2634637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Regular expressions aren’t a programming language—they're simply a set of characters and symbols used to find patterns in text. It sounds simple, but they can be incredibly powerful once you understand how they work. Their roots actually go back to neuroscience. In 1943, McCulloch and Pitts described how the human nervous system worked, and in 1951, Stephen Kleene introduced regular sets using algebraic notation to represent these networks—coining the term regular expressions.</a:t>
            </a:r>
          </a:p>
          <a:p>
            <a:endParaRPr lang="en-GB" dirty="0"/>
          </a:p>
          <a:p>
            <a:r>
              <a:rPr lang="en-GB" dirty="0"/>
              <a:t>In 1968, Ken Thompson, creator of UNIX, updated the QED text editor to support string pattern matching, which laid the foundation for tools like ed, ex, and eventually vi. Thompson also created grep, short for g/re/p, meaning "globally search for a regular expression and print.“</a:t>
            </a:r>
          </a:p>
          <a:p>
            <a:endParaRPr lang="en-GB" dirty="0"/>
          </a:p>
          <a:p>
            <a:r>
              <a:rPr lang="en-GB" dirty="0"/>
              <a:t>Over time, tools like </a:t>
            </a:r>
            <a:r>
              <a:rPr lang="en-GB" dirty="0" err="1"/>
              <a:t>egrep</a:t>
            </a:r>
            <a:r>
              <a:rPr lang="en-GB" dirty="0"/>
              <a:t>, awk, and later programming languages like Perl embraced and extended regex capabilities. As variations emerged, a standard was needed, leading to the POSIX specification in 1986. Today, most programming languages include regular expression support, either built-in or through libraries.</a:t>
            </a:r>
          </a:p>
          <a:p>
            <a:endParaRPr lang="en-GB" dirty="0"/>
          </a:p>
          <a:p>
            <a:r>
              <a:rPr lang="en-GB" dirty="0"/>
              <a:t>Although regular expressions can seem cryptic at first (unless you’re a well-trained cat), they are an invaluable skill for any developer working with text or data.</a:t>
            </a:r>
          </a:p>
        </p:txBody>
      </p:sp>
      <p:sp>
        <p:nvSpPr>
          <p:cNvPr id="4" name="Slide Number Placeholder 3"/>
          <p:cNvSpPr>
            <a:spLocks noGrp="1"/>
          </p:cNvSpPr>
          <p:nvPr>
            <p:ph type="sldNum" sz="quarter" idx="5"/>
          </p:nvPr>
        </p:nvSpPr>
        <p:spPr/>
        <p:txBody>
          <a:bodyPr/>
          <a:lstStyle/>
          <a:p>
            <a:fld id="{35BE1F5F-BEC2-48D5-A890-C07C79853E26}" type="slidenum">
              <a:rPr lang="en-GB" smtClean="0"/>
              <a:t>3</a:t>
            </a:fld>
            <a:endParaRPr lang="en-GB"/>
          </a:p>
        </p:txBody>
      </p:sp>
    </p:spTree>
    <p:extLst>
      <p:ext uri="{BB962C8B-B14F-4D97-AF65-F5344CB8AC3E}">
        <p14:creationId xmlns:p14="http://schemas.microsoft.com/office/powerpoint/2010/main" val="3605113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 supports </a:t>
            </a:r>
            <a:r>
              <a:rPr lang="en-GB" b="1" dirty="0"/>
              <a:t>Extended Regular Expressions (E.R.E.)</a:t>
            </a:r>
            <a:r>
              <a:rPr lang="en-GB" dirty="0"/>
              <a:t> through the re module in the Standard Library, along with several powerful extensions. While Python uses E.R.E. syntax, those familiar with tools like grep, vi, </a:t>
            </a:r>
            <a:r>
              <a:rPr lang="en-GB" dirty="0" err="1"/>
              <a:t>sed</a:t>
            </a:r>
            <a:r>
              <a:rPr lang="en-GB" dirty="0"/>
              <a:t>, and awk should find it relatively easy to pick up. One key difference is that </a:t>
            </a:r>
            <a:r>
              <a:rPr lang="en-GB" b="1" dirty="0"/>
              <a:t>Basic Regular Expressions (B.R.E.)</a:t>
            </a:r>
            <a:r>
              <a:rPr lang="en-GB" dirty="0"/>
              <a:t> require backslashes to escape braces (quantifiers) and parentheses (grouping), whereas in E.R.E. and Python, this is not necessary.</a:t>
            </a:r>
          </a:p>
          <a:p>
            <a:endParaRPr lang="en-GB" b="1" dirty="0"/>
          </a:p>
          <a:p>
            <a:r>
              <a:rPr lang="en-GB" b="1" dirty="0"/>
              <a:t>How Python Regular Expressions Compare to grep, </a:t>
            </a:r>
            <a:r>
              <a:rPr lang="en-GB" b="1" dirty="0" err="1"/>
              <a:t>sed</a:t>
            </a:r>
            <a:r>
              <a:rPr lang="en-GB" b="1" dirty="0"/>
              <a:t>, and awk:</a:t>
            </a:r>
          </a:p>
          <a:p>
            <a:pPr marL="171450" indent="-171450">
              <a:buFont typeface="Arial" panose="020B0604020202020204" pitchFamily="34" charset="0"/>
              <a:buChar char="•"/>
            </a:pPr>
            <a:r>
              <a:rPr lang="en-GB" b="1" dirty="0"/>
              <a:t>Multiline matching</a:t>
            </a:r>
            <a:r>
              <a:rPr lang="en-GB" dirty="0"/>
              <a:t>: Python allows patterns to span multiple lines, enabling complex searches without manually managing line state.</a:t>
            </a:r>
          </a:p>
          <a:p>
            <a:pPr marL="171450" indent="-171450">
              <a:buFont typeface="Arial" panose="020B0604020202020204" pitchFamily="34" charset="0"/>
              <a:buChar char="•"/>
            </a:pPr>
            <a:r>
              <a:rPr lang="en-GB" b="1" dirty="0"/>
              <a:t>Dynamic substitution</a:t>
            </a:r>
            <a:r>
              <a:rPr lang="en-GB" dirty="0"/>
              <a:t>: Python’s substitution supports using variables, including list or dictionary lookups based on captured groups in the match.</a:t>
            </a:r>
          </a:p>
          <a:p>
            <a:pPr marL="171450" indent="-171450">
              <a:buFont typeface="Arial" panose="020B0604020202020204" pitchFamily="34" charset="0"/>
              <a:buChar char="•"/>
            </a:pPr>
            <a:r>
              <a:rPr lang="en-GB" b="1" dirty="0"/>
              <a:t>Function-based replacements</a:t>
            </a:r>
            <a:r>
              <a:rPr lang="en-GB" dirty="0"/>
              <a:t>: You can replace matched text with the result of a function call, giving you highly flexible transformations.</a:t>
            </a:r>
          </a:p>
          <a:p>
            <a:pPr marL="171450" indent="-171450">
              <a:buFont typeface="Arial" panose="020B0604020202020204" pitchFamily="34" charset="0"/>
              <a:buChar char="•"/>
            </a:pPr>
            <a:r>
              <a:rPr lang="en-GB" b="1" dirty="0"/>
              <a:t>Self-referencing patterns</a:t>
            </a:r>
            <a:r>
              <a:rPr lang="en-GB" dirty="0"/>
              <a:t>: Python allows matching patterns where parts of the match refer back to earlier groups—such as matching a line that starts and ends with the same word or phrase.</a:t>
            </a:r>
          </a:p>
          <a:p>
            <a:endParaRPr lang="en-GB" dirty="0"/>
          </a:p>
          <a:p>
            <a:r>
              <a:rPr lang="en-GB" dirty="0"/>
              <a:t>Keep in mind that compiling and searching with Regex expressions incurs a </a:t>
            </a:r>
            <a:r>
              <a:rPr lang="en-GB" b="1" dirty="0"/>
              <a:t>performance cost</a:t>
            </a:r>
            <a:r>
              <a:rPr lang="en-GB" dirty="0"/>
              <a:t>. For simple tasks, it may be faster and more readable to use built-in string operators like ==, !=, in, or methods like .</a:t>
            </a:r>
            <a:r>
              <a:rPr lang="en-GB" dirty="0" err="1"/>
              <a:t>startswith</a:t>
            </a:r>
            <a:r>
              <a:rPr lang="en-GB" dirty="0"/>
              <a:t>() and .</a:t>
            </a:r>
            <a:r>
              <a:rPr lang="en-GB" dirty="0" err="1"/>
              <a:t>endswith</a:t>
            </a:r>
            <a:r>
              <a:rPr lang="en-GB" dirty="0"/>
              <a:t>().</a:t>
            </a:r>
          </a:p>
        </p:txBody>
      </p:sp>
      <p:sp>
        <p:nvSpPr>
          <p:cNvPr id="4" name="Slide Number Placeholder 3"/>
          <p:cNvSpPr>
            <a:spLocks noGrp="1"/>
          </p:cNvSpPr>
          <p:nvPr>
            <p:ph type="sldNum" sz="quarter" idx="5"/>
          </p:nvPr>
        </p:nvSpPr>
        <p:spPr/>
        <p:txBody>
          <a:bodyPr/>
          <a:lstStyle/>
          <a:p>
            <a:fld id="{35BE1F5F-BEC2-48D5-A890-C07C79853E26}" type="slidenum">
              <a:rPr lang="en-GB" smtClean="0"/>
              <a:t>4</a:t>
            </a:fld>
            <a:endParaRPr lang="en-GB"/>
          </a:p>
        </p:txBody>
      </p:sp>
    </p:spTree>
    <p:extLst>
      <p:ext uri="{BB962C8B-B14F-4D97-AF65-F5344CB8AC3E}">
        <p14:creationId xmlns:p14="http://schemas.microsoft.com/office/powerpoint/2010/main" val="2519759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examples above highlight some of the most common </a:t>
            </a:r>
            <a:r>
              <a:rPr lang="en-GB" b="1" dirty="0"/>
              <a:t>regular expression meta-characters</a:t>
            </a:r>
            <a:r>
              <a:rPr lang="en-GB" dirty="0"/>
              <a:t>—a great starting point for beginners.</a:t>
            </a:r>
          </a:p>
          <a:p>
            <a:endParaRPr lang="en-GB" dirty="0"/>
          </a:p>
          <a:p>
            <a:r>
              <a:rPr lang="en-GB" b="1" dirty="0"/>
              <a:t>Line Anchors</a:t>
            </a:r>
          </a:p>
          <a:p>
            <a:r>
              <a:rPr lang="en-GB" dirty="0"/>
              <a:t>Use ^ to match the </a:t>
            </a:r>
            <a:r>
              <a:rPr lang="en-GB" b="1" dirty="0"/>
              <a:t>start</a:t>
            </a:r>
            <a:r>
              <a:rPr lang="en-GB" dirty="0"/>
              <a:t> of a string and $ for the </a:t>
            </a:r>
            <a:r>
              <a:rPr lang="en-GB" b="1" dirty="0"/>
              <a:t>end</a:t>
            </a:r>
            <a:r>
              <a:rPr lang="en-GB" dirty="0"/>
              <a:t>. Similar functionality exists in Python string methods.</a:t>
            </a:r>
          </a:p>
          <a:p>
            <a:endParaRPr lang="en-GB" b="1" dirty="0"/>
          </a:p>
          <a:p>
            <a:r>
              <a:rPr lang="en-GB" b="1" dirty="0"/>
              <a:t>Character Classes</a:t>
            </a:r>
          </a:p>
          <a:p>
            <a:r>
              <a:rPr lang="en-GB" dirty="0"/>
              <a:t>. matches </a:t>
            </a:r>
            <a:r>
              <a:rPr lang="en-GB" b="1" dirty="0"/>
              <a:t>any single character</a:t>
            </a:r>
            <a:r>
              <a:rPr lang="en-GB" dirty="0"/>
              <a:t> (usually Unicode).</a:t>
            </a:r>
          </a:p>
          <a:p>
            <a:r>
              <a:rPr lang="en-GB" dirty="0"/>
              <a:t>[ ] defines a </a:t>
            </a:r>
            <a:r>
              <a:rPr lang="en-GB" b="1" dirty="0"/>
              <a:t>character set</a:t>
            </a:r>
            <a:r>
              <a:rPr lang="en-GB" dirty="0"/>
              <a:t> (e.g., [</a:t>
            </a:r>
            <a:r>
              <a:rPr lang="en-GB" dirty="0" err="1"/>
              <a:t>aeiou</a:t>
            </a:r>
            <a:r>
              <a:rPr lang="en-GB" dirty="0"/>
              <a:t>]), and [^ ] negates it (e.g., [^0-9]).</a:t>
            </a:r>
          </a:p>
          <a:p>
            <a:r>
              <a:rPr lang="en-GB" dirty="0"/>
              <a:t>Use ranges like [a-z] (must be in increasing order).</a:t>
            </a:r>
          </a:p>
          <a:p>
            <a:r>
              <a:rPr lang="en-GB" dirty="0"/>
              <a:t>Escape special characters with \ or use them inside [ ] (except ^ and -, which have special roles).</a:t>
            </a:r>
          </a:p>
          <a:p>
            <a:endParaRPr lang="en-GB" b="1" dirty="0"/>
          </a:p>
          <a:p>
            <a:r>
              <a:rPr lang="en-GB" b="1" dirty="0"/>
              <a:t>Quantifiers</a:t>
            </a:r>
          </a:p>
          <a:p>
            <a:r>
              <a:rPr lang="en-GB" dirty="0"/>
              <a:t>? = 0 or 1 occurrence</a:t>
            </a:r>
          </a:p>
          <a:p>
            <a:r>
              <a:rPr lang="en-GB" dirty="0"/>
              <a:t>* = 0 or more</a:t>
            </a:r>
          </a:p>
          <a:p>
            <a:r>
              <a:rPr lang="en-GB" dirty="0"/>
              <a:t>+ = 1 or more</a:t>
            </a:r>
          </a:p>
          <a:p>
            <a:r>
              <a:rPr lang="en-GB" dirty="0"/>
              <a:t>{n} = exactly n times, {</a:t>
            </a:r>
            <a:r>
              <a:rPr lang="en-GB" dirty="0" err="1"/>
              <a:t>n,m</a:t>
            </a:r>
            <a:r>
              <a:rPr lang="en-GB" dirty="0"/>
              <a:t>} = between n and m, {n,} = n or more</a:t>
            </a:r>
          </a:p>
          <a:p>
            <a:r>
              <a:rPr lang="en-GB" dirty="0"/>
              <a:t>Regex is </a:t>
            </a:r>
            <a:r>
              <a:rPr lang="en-GB" b="1" dirty="0"/>
              <a:t>greedy</a:t>
            </a:r>
            <a:r>
              <a:rPr lang="en-GB" dirty="0"/>
              <a:t> by default—it matches the longest possible string.</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5</a:t>
            </a:fld>
            <a:endParaRPr lang="en-GB"/>
          </a:p>
        </p:txBody>
      </p:sp>
    </p:spTree>
    <p:extLst>
      <p:ext uri="{BB962C8B-B14F-4D97-AF65-F5344CB8AC3E}">
        <p14:creationId xmlns:p14="http://schemas.microsoft.com/office/powerpoint/2010/main" val="2899971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7923BE-737B-1685-107D-852A7BFE20FD}"/>
            </a:ext>
          </a:extLst>
        </p:cNvPr>
        <p:cNvGrpSpPr/>
        <p:nvPr/>
      </p:nvGrpSpPr>
      <p:grpSpPr>
        <a:xfrm>
          <a:off x="0" y="0"/>
          <a:ext cx="0" cy="0"/>
          <a:chOff x="0" y="0"/>
          <a:chExt cx="0" cy="0"/>
        </a:xfrm>
      </p:grpSpPr>
      <p:sp>
        <p:nvSpPr>
          <p:cNvPr id="3" name="Notes Placeholder 2">
            <a:extLst>
              <a:ext uri="{FF2B5EF4-FFF2-40B4-BE49-F238E27FC236}">
                <a16:creationId xmlns:a16="http://schemas.microsoft.com/office/drawing/2014/main" id="{E4447A3C-9131-81E5-B995-3D2B4BBBA697}"/>
              </a:ext>
            </a:extLst>
          </p:cNvPr>
          <p:cNvSpPr>
            <a:spLocks noGrp="1"/>
          </p:cNvSpPr>
          <p:nvPr>
            <p:ph type="body" idx="1"/>
          </p:nvPr>
        </p:nvSpPr>
        <p:spPr/>
        <p:txBody>
          <a:bodyPr/>
          <a:lstStyle/>
          <a:p>
            <a:r>
              <a:rPr lang="en-GB" dirty="0"/>
              <a:t>This slide introduces some additional powerful features of </a:t>
            </a:r>
            <a:r>
              <a:rPr lang="en-GB" b="1" dirty="0"/>
              <a:t>extended regular expressions</a:t>
            </a:r>
            <a:r>
              <a:rPr lang="en-GB" dirty="0"/>
              <a:t>.</a:t>
            </a:r>
          </a:p>
          <a:p>
            <a:endParaRPr lang="en-GB" dirty="0"/>
          </a:p>
          <a:p>
            <a:r>
              <a:rPr lang="en-GB" dirty="0"/>
              <a:t>The </a:t>
            </a:r>
            <a:r>
              <a:rPr lang="en-GB" b="1" dirty="0"/>
              <a:t>alternation operator (|)</a:t>
            </a:r>
            <a:r>
              <a:rPr lang="en-GB" dirty="0"/>
              <a:t> matches one of several options:</a:t>
            </a:r>
          </a:p>
          <a:p>
            <a:pPr marL="628650" lvl="1" indent="-171450">
              <a:buFont typeface="Arial" panose="020B0604020202020204" pitchFamily="34" charset="0"/>
              <a:buChar char="•"/>
            </a:pPr>
            <a:r>
              <a:rPr lang="en-GB" dirty="0"/>
              <a:t>For example: </a:t>
            </a:r>
            <a:r>
              <a:rPr lang="en-GB" dirty="0" err="1"/>
              <a:t>eric|graham|michael|terry|john</a:t>
            </a:r>
            <a:r>
              <a:rPr lang="en-GB" dirty="0"/>
              <a:t>.</a:t>
            </a:r>
          </a:p>
          <a:p>
            <a:r>
              <a:rPr lang="en-GB" b="1" dirty="0"/>
              <a:t>Parentheses (())</a:t>
            </a:r>
            <a:r>
              <a:rPr lang="en-GB" dirty="0"/>
              <a:t> group parts of a pattern. This allows:</a:t>
            </a:r>
          </a:p>
          <a:p>
            <a:pPr marL="628650" lvl="1" indent="-171450">
              <a:buFont typeface="Arial" panose="020B0604020202020204" pitchFamily="34" charset="0"/>
              <a:buChar char="•"/>
            </a:pPr>
            <a:r>
              <a:rPr lang="en-GB" dirty="0"/>
              <a:t>Repetition using quantifiers (e.g., (ab)+)</a:t>
            </a:r>
          </a:p>
          <a:p>
            <a:pPr marL="628650" lvl="1" indent="-171450">
              <a:buFont typeface="Arial" panose="020B0604020202020204" pitchFamily="34" charset="0"/>
              <a:buChar char="•"/>
            </a:pPr>
            <a:r>
              <a:rPr lang="en-GB" dirty="0"/>
              <a:t>Restricting alternation to part of a pattern (e.g., a glass of (</a:t>
            </a:r>
            <a:r>
              <a:rPr lang="en-GB" dirty="0" err="1"/>
              <a:t>wine|beer</a:t>
            </a:r>
            <a:r>
              <a:rPr lang="en-GB" dirty="0"/>
              <a:t>))</a:t>
            </a:r>
          </a:p>
          <a:p>
            <a:r>
              <a:rPr lang="en-GB" b="1" dirty="0"/>
              <a:t>Backreferences</a:t>
            </a:r>
            <a:r>
              <a:rPr lang="en-GB" dirty="0"/>
              <a:t> allow you to match the </a:t>
            </a:r>
            <a:r>
              <a:rPr lang="en-GB" b="1" dirty="0"/>
              <a:t>same text</a:t>
            </a:r>
            <a:r>
              <a:rPr lang="en-GB" dirty="0"/>
              <a:t> as an earlier capture group:</a:t>
            </a:r>
          </a:p>
          <a:p>
            <a:pPr marL="628650" lvl="1" indent="-171450">
              <a:buFont typeface="Arial" panose="020B0604020202020204" pitchFamily="34" charset="0"/>
              <a:buChar char="•"/>
            </a:pPr>
            <a:r>
              <a:rPr lang="en-GB" dirty="0"/>
              <a:t>Example: </a:t>
            </a:r>
            <a:r>
              <a:rPr lang="en-GB" b="1" dirty="0"/>
              <a:t>^([A-Z]).*\1$</a:t>
            </a:r>
          </a:p>
          <a:p>
            <a:pPr lvl="2"/>
            <a:r>
              <a:rPr lang="en-GB" dirty="0"/>
              <a:t>^ = start of string</a:t>
            </a:r>
          </a:p>
          <a:p>
            <a:pPr lvl="2"/>
            <a:r>
              <a:rPr lang="en-GB" dirty="0"/>
              <a:t>([A-Z]) = capture a capital letter</a:t>
            </a:r>
          </a:p>
          <a:p>
            <a:pPr lvl="2"/>
            <a:r>
              <a:rPr lang="en-GB" dirty="0"/>
              <a:t>.* = any characters</a:t>
            </a:r>
          </a:p>
          <a:p>
            <a:pPr lvl="2"/>
            <a:r>
              <a:rPr lang="en-GB" dirty="0"/>
              <a:t>\1 = match the same capital as before</a:t>
            </a:r>
          </a:p>
          <a:p>
            <a:pPr lvl="2"/>
            <a:r>
              <a:rPr lang="en-GB" dirty="0"/>
              <a:t>$ = end of string</a:t>
            </a:r>
          </a:p>
          <a:p>
            <a:pPr marL="628650" lvl="2" indent="-184150">
              <a:buFont typeface="Arial" panose="020B0604020202020204" pitchFamily="34" charset="0"/>
              <a:buChar char="•"/>
            </a:pPr>
            <a:r>
              <a:rPr lang="en-GB" dirty="0"/>
              <a:t>This pattern matches strings that start and end with the same capital letter—useful in detecting simple palindromes.</a:t>
            </a:r>
          </a:p>
          <a:p>
            <a:r>
              <a:rPr lang="en-GB" b="1" dirty="0"/>
              <a:t>Non-capturing groups</a:t>
            </a:r>
            <a:r>
              <a:rPr lang="en-GB" dirty="0"/>
              <a:t> use (?: ) to group without saving the match:</a:t>
            </a:r>
          </a:p>
          <a:p>
            <a:pPr marL="628650" lvl="1" indent="-171450">
              <a:buFont typeface="Arial" panose="020B0604020202020204" pitchFamily="34" charset="0"/>
              <a:buChar char="•"/>
            </a:pPr>
            <a:r>
              <a:rPr lang="en-GB" dirty="0"/>
              <a:t>Example: </a:t>
            </a:r>
            <a:r>
              <a:rPr lang="en-GB" b="1" dirty="0"/>
              <a:t>‘a (?:</a:t>
            </a:r>
            <a:r>
              <a:rPr lang="en-GB" b="1" dirty="0" err="1"/>
              <a:t>bottle|glass|keg</a:t>
            </a:r>
            <a:r>
              <a:rPr lang="en-GB" b="1" dirty="0"/>
              <a:t>) of (?:</a:t>
            </a:r>
            <a:r>
              <a:rPr lang="en-GB" b="1" dirty="0" err="1"/>
              <a:t>lager|wine|beer</a:t>
            </a:r>
            <a:r>
              <a:rPr lang="en-GB" b="1" dirty="0"/>
              <a:t>)’</a:t>
            </a:r>
          </a:p>
          <a:p>
            <a:pPr marL="628650" lvl="1" indent="-171450">
              <a:buFont typeface="Arial" panose="020B0604020202020204" pitchFamily="34" charset="0"/>
              <a:buChar char="•"/>
            </a:pPr>
            <a:r>
              <a:rPr lang="en-GB" dirty="0"/>
              <a:t>This is more efficient when you don't need to reference the groups later</a:t>
            </a:r>
          </a:p>
        </p:txBody>
      </p:sp>
      <p:sp>
        <p:nvSpPr>
          <p:cNvPr id="4" name="Slide Number Placeholder 3">
            <a:extLst>
              <a:ext uri="{FF2B5EF4-FFF2-40B4-BE49-F238E27FC236}">
                <a16:creationId xmlns:a16="http://schemas.microsoft.com/office/drawing/2014/main" id="{82E996F3-D4CA-2703-3860-3BD57D9FF491}"/>
              </a:ext>
            </a:extLst>
          </p:cNvPr>
          <p:cNvSpPr>
            <a:spLocks noGrp="1"/>
          </p:cNvSpPr>
          <p:nvPr>
            <p:ph type="sldNum" sz="quarter" idx="5"/>
          </p:nvPr>
        </p:nvSpPr>
        <p:spPr/>
        <p:txBody>
          <a:bodyPr/>
          <a:lstStyle/>
          <a:p>
            <a:fld id="{35BE1F5F-BEC2-48D5-A890-C07C79853E26}" type="slidenum">
              <a:rPr lang="en-GB" smtClean="0"/>
              <a:t>6</a:t>
            </a:fld>
            <a:endParaRPr lang="en-GB"/>
          </a:p>
        </p:txBody>
      </p:sp>
      <p:sp>
        <p:nvSpPr>
          <p:cNvPr id="8" name="AutoShape 4" descr="Image with transparent background">
            <a:extLst>
              <a:ext uri="{FF2B5EF4-FFF2-40B4-BE49-F238E27FC236}">
                <a16:creationId xmlns:a16="http://schemas.microsoft.com/office/drawing/2014/main" id="{39AA9FA2-14C1-B0C6-139A-A94EF4CA9C71}"/>
              </a:ext>
            </a:extLst>
          </p:cNvPr>
          <p:cNvSpPr>
            <a:spLocks noGrp="1" noRot="1" noChangeAspect="1" noChangeArrowheads="1"/>
          </p:cNvSpPr>
          <p:nvPr>
            <p:ph type="sldImg"/>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524591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Regular expressions are often used for validating data and input.</a:t>
            </a:r>
          </a:p>
          <a:p>
            <a:endParaRPr lang="en-GB" dirty="0"/>
          </a:p>
          <a:p>
            <a:r>
              <a:rPr lang="en-GB" dirty="0"/>
              <a:t>For example, the examples on the slides are used to validate:</a:t>
            </a:r>
          </a:p>
          <a:p>
            <a:pPr marL="685800" lvl="1" indent="-228600">
              <a:buFont typeface="+mj-lt"/>
              <a:buAutoNum type="arabicPeriod"/>
            </a:pPr>
            <a:r>
              <a:rPr lang="en-GB" dirty="0"/>
              <a:t>Match an email like string, for example, info@qa.com</a:t>
            </a:r>
          </a:p>
          <a:p>
            <a:pPr marL="685800" lvl="1" indent="-228600">
              <a:buFont typeface="+mj-lt"/>
              <a:buAutoNum type="arabicPeriod"/>
            </a:pPr>
            <a:r>
              <a:rPr lang="en-GB" dirty="0"/>
              <a:t>UK Mobile Number, for example, 07123456789</a:t>
            </a:r>
          </a:p>
          <a:p>
            <a:pPr marL="685800" lvl="1" indent="-228600">
              <a:buFont typeface="+mj-lt"/>
              <a:buAutoNum type="arabicPeriod"/>
            </a:pPr>
            <a:r>
              <a:rPr lang="en-GB" dirty="0"/>
              <a:t>A Date in UK format, for example, 25/12/2030</a:t>
            </a:r>
          </a:p>
          <a:p>
            <a:pPr marL="685800" lvl="1" indent="-228600">
              <a:buFont typeface="+mj-lt"/>
              <a:buAutoNum type="arabicPeriod"/>
            </a:pPr>
            <a:r>
              <a:rPr lang="en-GB" dirty="0"/>
              <a:t>A Price with a currency, and pounds and pence, for example, £18.50</a:t>
            </a:r>
          </a:p>
          <a:p>
            <a:pPr marL="685800" lvl="1" indent="-228600">
              <a:buFont typeface="+mj-lt"/>
              <a:buAutoNum type="arabicPeriod"/>
            </a:pPr>
            <a:r>
              <a:rPr lang="en-GB" dirty="0"/>
              <a:t>A simple URL, for example, http://qa.com and https://qa.com</a:t>
            </a:r>
          </a:p>
          <a:p>
            <a:pPr marL="0" indent="0">
              <a:buFont typeface="+mj-lt"/>
              <a:buNone/>
            </a:pPr>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7</a:t>
            </a:fld>
            <a:endParaRPr lang="en-GB"/>
          </a:p>
        </p:txBody>
      </p:sp>
    </p:spTree>
    <p:extLst>
      <p:ext uri="{BB962C8B-B14F-4D97-AF65-F5344CB8AC3E}">
        <p14:creationId xmlns:p14="http://schemas.microsoft.com/office/powerpoint/2010/main" val="569077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Importing the </a:t>
            </a:r>
            <a:r>
              <a:rPr lang="en-GB" b="1" dirty="0"/>
              <a:t>re</a:t>
            </a:r>
            <a:r>
              <a:rPr lang="en-GB" dirty="0"/>
              <a:t> module makes the regular expression functions available, with </a:t>
            </a:r>
            <a:r>
              <a:rPr lang="en-GB" b="1" dirty="0"/>
              <a:t>search()</a:t>
            </a:r>
            <a:r>
              <a:rPr lang="en-GB" dirty="0"/>
              <a:t> and </a:t>
            </a:r>
            <a:r>
              <a:rPr lang="en-GB" b="1" dirty="0"/>
              <a:t>match()</a:t>
            </a:r>
            <a:r>
              <a:rPr lang="en-GB" dirty="0"/>
              <a:t> being the most common, and </a:t>
            </a:r>
            <a:r>
              <a:rPr lang="en-GB" b="1" dirty="0" err="1"/>
              <a:t>fullmatch</a:t>
            </a:r>
            <a:r>
              <a:rPr lang="en-GB" b="1" dirty="0"/>
              <a:t>()</a:t>
            </a:r>
            <a:r>
              <a:rPr lang="en-GB" dirty="0"/>
              <a:t> (added in Python 3.4) used when the entire string must match. Each of these functions returns either a </a:t>
            </a:r>
            <a:r>
              <a:rPr lang="en-GB" dirty="0" err="1"/>
              <a:t>MatchObject</a:t>
            </a:r>
            <a:r>
              <a:rPr lang="en-GB" dirty="0"/>
              <a:t> or None. A </a:t>
            </a:r>
            <a:r>
              <a:rPr lang="en-GB" dirty="0" err="1"/>
              <a:t>MatchObject</a:t>
            </a:r>
            <a:r>
              <a:rPr lang="en-GB" dirty="0"/>
              <a:t> evaluates as True in a Boolean context, while None evaluates as False. If the regex itself is invalid, Python raises a </a:t>
            </a:r>
            <a:r>
              <a:rPr lang="en-GB" dirty="0" err="1"/>
              <a:t>re.error</a:t>
            </a:r>
            <a:r>
              <a:rPr lang="en-GB" dirty="0"/>
              <a:t> exception (improved in Python 3.5).</a:t>
            </a:r>
          </a:p>
          <a:p>
            <a:endParaRPr lang="en-GB" dirty="0"/>
          </a:p>
          <a:p>
            <a:r>
              <a:rPr lang="en-GB" dirty="0"/>
              <a:t>Capturing groups are created with parentheses (). The text inside a group can be referenced later in the pattern using a back-reference such as \1. From the </a:t>
            </a:r>
            <a:r>
              <a:rPr lang="en-GB" dirty="0" err="1"/>
              <a:t>MatchObject</a:t>
            </a:r>
            <a:r>
              <a:rPr lang="en-GB" dirty="0"/>
              <a:t>, groups can be accessed with </a:t>
            </a:r>
            <a:r>
              <a:rPr lang="en-GB" dirty="0" err="1"/>
              <a:t>m.group</a:t>
            </a:r>
            <a:r>
              <a:rPr lang="en-GB" dirty="0"/>
              <a:t>(n) for an individual group, or </a:t>
            </a:r>
            <a:r>
              <a:rPr lang="en-GB" dirty="0" err="1"/>
              <a:t>m.groups</a:t>
            </a:r>
            <a:r>
              <a:rPr lang="en-GB" dirty="0"/>
              <a:t>() to return a tuple of all captured groups. Calling </a:t>
            </a:r>
            <a:r>
              <a:rPr lang="en-GB" dirty="0" err="1"/>
              <a:t>m.group</a:t>
            </a:r>
            <a:r>
              <a:rPr lang="en-GB" dirty="0"/>
              <a:t>() without a parameter returns the full matched string.</a:t>
            </a:r>
          </a:p>
          <a:p>
            <a:endParaRPr lang="en-GB" dirty="0"/>
          </a:p>
          <a:p>
            <a:r>
              <a:rPr lang="en-GB" dirty="0"/>
              <a:t>Other useful methods include </a:t>
            </a:r>
            <a:r>
              <a:rPr lang="en-GB" b="1" dirty="0"/>
              <a:t>start()</a:t>
            </a:r>
            <a:r>
              <a:rPr lang="en-GB" dirty="0"/>
              <a:t> and </a:t>
            </a:r>
            <a:r>
              <a:rPr lang="en-GB" b="1" dirty="0"/>
              <a:t>end()</a:t>
            </a:r>
            <a:r>
              <a:rPr lang="en-GB" dirty="0"/>
              <a:t>, which give the start and end positions of the match in the input string. The </a:t>
            </a:r>
            <a:r>
              <a:rPr lang="en-GB" dirty="0" err="1"/>
              <a:t>MatchObject</a:t>
            </a:r>
            <a:r>
              <a:rPr lang="en-GB" dirty="0"/>
              <a:t> also provides attributes such as string (the original input) and re (the compiled regex used).For efficiency, regular expressions can be pre-compiled with </a:t>
            </a:r>
            <a:r>
              <a:rPr lang="en-GB" b="1" dirty="0" err="1"/>
              <a:t>re.compile</a:t>
            </a:r>
            <a:r>
              <a:rPr lang="en-GB" b="1" dirty="0"/>
              <a:t>()</a:t>
            </a:r>
            <a:r>
              <a:rPr lang="en-GB" dirty="0"/>
              <a:t>.</a:t>
            </a:r>
          </a:p>
        </p:txBody>
      </p:sp>
      <p:sp>
        <p:nvSpPr>
          <p:cNvPr id="4" name="Slide Number Placeholder 3"/>
          <p:cNvSpPr>
            <a:spLocks noGrp="1"/>
          </p:cNvSpPr>
          <p:nvPr>
            <p:ph type="sldNum" sz="quarter" idx="5"/>
          </p:nvPr>
        </p:nvSpPr>
        <p:spPr/>
        <p:txBody>
          <a:bodyPr/>
          <a:lstStyle/>
          <a:p>
            <a:fld id="{35BE1F5F-BEC2-48D5-A890-C07C79853E26}" type="slidenum">
              <a:rPr lang="en-GB" smtClean="0"/>
              <a:t>8</a:t>
            </a:fld>
            <a:endParaRPr lang="en-GB"/>
          </a:p>
        </p:txBody>
      </p:sp>
    </p:spTree>
    <p:extLst>
      <p:ext uri="{BB962C8B-B14F-4D97-AF65-F5344CB8AC3E}">
        <p14:creationId xmlns:p14="http://schemas.microsoft.com/office/powerpoint/2010/main" val="286243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97D46-33F1-FB9B-2DC7-AC14E85E67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BF3DE0-2357-0699-9F81-C6E8A54583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A95B5A-0F5E-27A2-026E-9E9B42EBE5A9}"/>
              </a:ext>
            </a:extLst>
          </p:cNvPr>
          <p:cNvSpPr>
            <a:spLocks noGrp="1"/>
          </p:cNvSpPr>
          <p:nvPr>
            <p:ph type="body" idx="1"/>
          </p:nvPr>
        </p:nvSpPr>
        <p:spPr/>
        <p:txBody>
          <a:bodyPr/>
          <a:lstStyle/>
          <a:p>
            <a:r>
              <a:rPr lang="en-GB" dirty="0"/>
              <a:t>The </a:t>
            </a:r>
            <a:r>
              <a:rPr lang="en-GB" b="1" dirty="0" err="1"/>
              <a:t>re.sub</a:t>
            </a:r>
            <a:r>
              <a:rPr lang="en-GB" b="1" dirty="0"/>
              <a:t>()</a:t>
            </a:r>
            <a:r>
              <a:rPr lang="en-GB" dirty="0"/>
              <a:t> function performs substitution in a string, similar in spirit to the awk scripting language. It returns the modified string after replacing all matches of the pattern. A related function, </a:t>
            </a:r>
            <a:r>
              <a:rPr lang="en-GB" b="1" dirty="0" err="1"/>
              <a:t>re.subn</a:t>
            </a:r>
            <a:r>
              <a:rPr lang="en-GB" b="1" dirty="0"/>
              <a:t>()</a:t>
            </a:r>
            <a:r>
              <a:rPr lang="en-GB" dirty="0"/>
              <a:t>, does the same but also returns the number of substitutions as part of a tuple. Both functions apply substitutions globally, scanning the string from left to right.</a:t>
            </a:r>
          </a:p>
          <a:p>
            <a:endParaRPr lang="en-GB" dirty="0"/>
          </a:p>
          <a:p>
            <a:r>
              <a:rPr lang="en-GB" dirty="0"/>
              <a:t>Another useful regex function is </a:t>
            </a:r>
            <a:r>
              <a:rPr lang="en-GB" b="1" dirty="0"/>
              <a:t>split()</a:t>
            </a:r>
            <a:r>
              <a:rPr lang="en-GB" dirty="0"/>
              <a:t>, which you will see on the next slide.</a:t>
            </a:r>
          </a:p>
          <a:p>
            <a:endParaRPr lang="en-GB" dirty="0"/>
          </a:p>
          <a:p>
            <a:r>
              <a:rPr lang="en-GB" dirty="0"/>
              <a:t>Regular expressions can also be compiled into a </a:t>
            </a:r>
            <a:r>
              <a:rPr lang="en-GB" dirty="0" err="1"/>
              <a:t>RegexObject</a:t>
            </a:r>
            <a:r>
              <a:rPr lang="en-GB" dirty="0"/>
              <a:t> using </a:t>
            </a:r>
            <a:r>
              <a:rPr lang="en-GB" b="1" dirty="0" err="1"/>
              <a:t>re.compile</a:t>
            </a:r>
            <a:r>
              <a:rPr lang="en-GB" b="1" dirty="0"/>
              <a:t>()</a:t>
            </a:r>
            <a:r>
              <a:rPr lang="en-GB" dirty="0"/>
              <a:t>. Compiling a pattern is more efficient when the same regex is used repeatedly, such as inside a loop. Once compiled, the object provides methods like match(), </a:t>
            </a:r>
            <a:r>
              <a:rPr lang="en-GB" dirty="0" err="1"/>
              <a:t>fullmatch</a:t>
            </a:r>
            <a:r>
              <a:rPr lang="en-GB" dirty="0"/>
              <a:t>(), </a:t>
            </a:r>
            <a:r>
              <a:rPr lang="en-GB" dirty="0" err="1"/>
              <a:t>findall</a:t>
            </a:r>
            <a:r>
              <a:rPr lang="en-GB" dirty="0"/>
              <a:t>(), search(), split(), sub(), and </a:t>
            </a:r>
            <a:r>
              <a:rPr lang="en-GB" dirty="0" err="1"/>
              <a:t>subn</a:t>
            </a:r>
            <a:r>
              <a:rPr lang="en-GB" dirty="0"/>
              <a:t>() to work with the text directly.</a:t>
            </a:r>
          </a:p>
        </p:txBody>
      </p:sp>
      <p:sp>
        <p:nvSpPr>
          <p:cNvPr id="4" name="Slide Number Placeholder 3">
            <a:extLst>
              <a:ext uri="{FF2B5EF4-FFF2-40B4-BE49-F238E27FC236}">
                <a16:creationId xmlns:a16="http://schemas.microsoft.com/office/drawing/2014/main" id="{B4EC30B6-F965-CA4D-24B7-815952CC7BFB}"/>
              </a:ext>
            </a:extLst>
          </p:cNvPr>
          <p:cNvSpPr>
            <a:spLocks noGrp="1"/>
          </p:cNvSpPr>
          <p:nvPr>
            <p:ph type="sldNum" sz="quarter" idx="5"/>
          </p:nvPr>
        </p:nvSpPr>
        <p:spPr/>
        <p:txBody>
          <a:bodyPr/>
          <a:lstStyle/>
          <a:p>
            <a:fld id="{35BE1F5F-BEC2-48D5-A890-C07C79853E26}" type="slidenum">
              <a:rPr lang="en-GB" smtClean="0"/>
              <a:t>9</a:t>
            </a:fld>
            <a:endParaRPr lang="en-GB"/>
          </a:p>
        </p:txBody>
      </p:sp>
    </p:spTree>
    <p:extLst>
      <p:ext uri="{BB962C8B-B14F-4D97-AF65-F5344CB8AC3E}">
        <p14:creationId xmlns:p14="http://schemas.microsoft.com/office/powerpoint/2010/main" val="20763918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png"/><Relationship Id="rId1" Type="http://schemas.openxmlformats.org/officeDocument/2006/relationships/slideMaster" Target="../slideMasters/slideMaster17.xml"/><Relationship Id="rId5" Type="http://schemas.openxmlformats.org/officeDocument/2006/relationships/image" Target="../media/image22.png"/><Relationship Id="rId4" Type="http://schemas.openxmlformats.org/officeDocument/2006/relationships/image" Target="../media/image103.emf"/></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4.png"/><Relationship Id="rId1" Type="http://schemas.openxmlformats.org/officeDocument/2006/relationships/slideMaster" Target="../slideMasters/slideMaster17.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5.png"/><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6.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8.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png"/><Relationship Id="rId1" Type="http://schemas.openxmlformats.org/officeDocument/2006/relationships/slideMaster" Target="../slideMasters/slideMaster18.xml"/><Relationship Id="rId5" Type="http://schemas.openxmlformats.org/officeDocument/2006/relationships/image" Target="../media/image22.png"/><Relationship Id="rId4" Type="http://schemas.openxmlformats.org/officeDocument/2006/relationships/image" Target="../media/image109.emf"/></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0.png"/><Relationship Id="rId1" Type="http://schemas.openxmlformats.org/officeDocument/2006/relationships/slideMaster" Target="../slideMasters/slideMaster18.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1.png"/><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2.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4.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0.emf"/><Relationship Id="rId7"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22.png"/><Relationship Id="rId2" Type="http://schemas.openxmlformats.org/officeDocument/2006/relationships/image" Target="../media/image41.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22.png"/><Relationship Id="rId2" Type="http://schemas.openxmlformats.org/officeDocument/2006/relationships/image" Target="../media/image45.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8.png"/><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22.png"/><Relationship Id="rId2" Type="http://schemas.openxmlformats.org/officeDocument/2006/relationships/image" Target="../media/image49.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2.pn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png"/><Relationship Id="rId1" Type="http://schemas.openxmlformats.org/officeDocument/2006/relationships/slideMaster" Target="../slideMasters/slideMaster11.xml"/><Relationship Id="rId4" Type="http://schemas.openxmlformats.org/officeDocument/2006/relationships/image" Target="../media/image68.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Master" Target="../slideMasters/slideMaster12.xml"/><Relationship Id="rId5" Type="http://schemas.openxmlformats.org/officeDocument/2006/relationships/image" Target="../media/image22.png"/><Relationship Id="rId4" Type="http://schemas.openxmlformats.org/officeDocument/2006/relationships/image" Target="../media/image73.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4.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6.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png"/><Relationship Id="rId1" Type="http://schemas.openxmlformats.org/officeDocument/2006/relationships/slideMaster" Target="../slideMasters/slideMaster13.xml"/><Relationship Id="rId5" Type="http://schemas.openxmlformats.org/officeDocument/2006/relationships/image" Target="../media/image22.png"/><Relationship Id="rId4" Type="http://schemas.openxmlformats.org/officeDocument/2006/relationships/image" Target="../media/image79.emf"/></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0.png"/><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1.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2.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png"/><Relationship Id="rId1" Type="http://schemas.openxmlformats.org/officeDocument/2006/relationships/slideMaster" Target="../slideMasters/slideMaster14.xml"/><Relationship Id="rId5" Type="http://schemas.openxmlformats.org/officeDocument/2006/relationships/image" Target="../media/image22.png"/><Relationship Id="rId4" Type="http://schemas.openxmlformats.org/officeDocument/2006/relationships/image" Target="../media/image85.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6.png"/><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7.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8.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png"/><Relationship Id="rId1" Type="http://schemas.openxmlformats.org/officeDocument/2006/relationships/slideMaster" Target="../slideMasters/slideMaster15.xml"/><Relationship Id="rId5" Type="http://schemas.openxmlformats.org/officeDocument/2006/relationships/image" Target="../media/image22.png"/><Relationship Id="rId4" Type="http://schemas.openxmlformats.org/officeDocument/2006/relationships/image" Target="../media/image91.emf"/></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2.png"/><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3.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4.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png"/><Relationship Id="rId1" Type="http://schemas.openxmlformats.org/officeDocument/2006/relationships/slideMaster" Target="../slideMasters/slideMaster16.xml"/><Relationship Id="rId5" Type="http://schemas.openxmlformats.org/officeDocument/2006/relationships/image" Target="../media/image22.png"/><Relationship Id="rId4" Type="http://schemas.openxmlformats.org/officeDocument/2006/relationships/image" Target="../media/image97.emf"/></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8.png"/><Relationship Id="rId1" Type="http://schemas.openxmlformats.org/officeDocument/2006/relationships/slideMaster" Target="../slideMasters/slideMaster1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9.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0.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61671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737776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281904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85257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5" Type="http://schemas.openxmlformats.org/officeDocument/2006/relationships/theme" Target="../theme/theme10.xml"/><Relationship Id="rId4" Type="http://schemas.openxmlformats.org/officeDocument/2006/relationships/slideLayout" Target="../slideLayouts/slideLayout42.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45.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image" Target="../media/image69.png"/><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theme" Target="../theme/theme12.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image" Target="../media/image69.png"/><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theme" Target="../theme/theme13.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image" Target="../media/image69.png"/><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theme" Target="../theme/theme14.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8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image" Target="../media/image69.png"/><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theme" Target="../theme/theme15.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image" Target="../media/image69.png"/><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theme" Target="../theme/theme16.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image" Target="../media/image69.png"/><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theme" Target="../theme/theme17.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17.xml"/><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image" Target="../media/image69.png"/><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theme" Target="../theme/theme18.xml"/><Relationship Id="rId5" Type="http://schemas.openxmlformats.org/officeDocument/2006/relationships/slideLayout" Target="../slideLayouts/slideLayout114.xml"/><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theme" Target="../theme/theme5.xml"/><Relationship Id="rId4"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6.xml"/><Relationship Id="rId4" Type="http://schemas.openxmlformats.org/officeDocument/2006/relationships/slideLayout" Target="../slideLayouts/slideLayout2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theme" Target="../theme/theme7.xml"/><Relationship Id="rId4" Type="http://schemas.openxmlformats.org/officeDocument/2006/relationships/slideLayout" Target="../slideLayouts/slideLayout3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theme" Target="../theme/theme8.xml"/><Relationship Id="rId4" Type="http://schemas.openxmlformats.org/officeDocument/2006/relationships/slideLayout" Target="../slideLayouts/slideLayout34.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5" Type="http://schemas.openxmlformats.org/officeDocument/2006/relationships/theme" Target="../theme/theme9.xml"/><Relationship Id="rId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0E778BE-F3CE-CFE6-040E-52CF844D4F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391850710"/>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0.xml"/><Relationship Id="rId1" Type="http://schemas.openxmlformats.org/officeDocument/2006/relationships/slideLayout" Target="../slideLayouts/slideLayout6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1.xml"/></Relationships>
</file>

<file path=ppt/slides/_rels/slide1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2.xml"/><Relationship Id="rId1" Type="http://schemas.openxmlformats.org/officeDocument/2006/relationships/slideLayout" Target="../slideLayouts/slideLayout60.xml"/></Relationships>
</file>

<file path=ppt/slides/_rels/slide1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3.xml"/><Relationship Id="rId1" Type="http://schemas.openxmlformats.org/officeDocument/2006/relationships/slideLayout" Target="../slideLayouts/slideLayout6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5.xml"/><Relationship Id="rId1" Type="http://schemas.openxmlformats.org/officeDocument/2006/relationships/slideLayout" Target="../slideLayouts/slideLayout6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xml"/><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xml"/><Relationship Id="rId1" Type="http://schemas.openxmlformats.org/officeDocument/2006/relationships/slideLayout" Target="../slideLayouts/slideLayout6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xml"/><Relationship Id="rId1" Type="http://schemas.openxmlformats.org/officeDocument/2006/relationships/slideLayout" Target="../slideLayouts/slideLayout62.xml"/></Relationships>
</file>

<file path=ppt/slides/_rels/slide7.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notesSlide" Target="../notesSlides/notesSlide7.xml"/><Relationship Id="rId1" Type="http://schemas.openxmlformats.org/officeDocument/2006/relationships/slideLayout" Target="../slideLayouts/slideLayout61.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xml"/><Relationship Id="rId1" Type="http://schemas.openxmlformats.org/officeDocument/2006/relationships/slideLayout" Target="../slideLayouts/slideLayout6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10A2E5-A3AA-7BE3-7C87-983A58C15C46}"/>
              </a:ext>
            </a:extLst>
          </p:cNvPr>
          <p:cNvSpPr>
            <a:spLocks noGrp="1"/>
          </p:cNvSpPr>
          <p:nvPr>
            <p:ph type="ctrTitle"/>
          </p:nvPr>
        </p:nvSpPr>
        <p:spPr/>
        <p:txBody>
          <a:bodyPr/>
          <a:lstStyle/>
          <a:p>
            <a:r>
              <a:rPr lang="en-US" dirty="0"/>
              <a:t>Module 6 – Regular Expressions</a:t>
            </a:r>
          </a:p>
        </p:txBody>
      </p:sp>
      <p:sp>
        <p:nvSpPr>
          <p:cNvPr id="5" name="Subtitle 4">
            <a:extLst>
              <a:ext uri="{FF2B5EF4-FFF2-40B4-BE49-F238E27FC236}">
                <a16:creationId xmlns:a16="http://schemas.microsoft.com/office/drawing/2014/main" id="{20E0F28B-3BD9-3345-07CC-264D8EC4C91D}"/>
              </a:ext>
            </a:extLst>
          </p:cNvPr>
          <p:cNvSpPr>
            <a:spLocks noGrp="1"/>
          </p:cNvSpPr>
          <p:nvPr>
            <p:ph type="subTitle" idx="1"/>
          </p:nvPr>
        </p:nvSpPr>
        <p:spPr/>
        <p:txBody>
          <a:bodyPr/>
          <a:lstStyle/>
          <a:p>
            <a:endParaRPr lang="en-GB" sz="1800" dirty="0"/>
          </a:p>
        </p:txBody>
      </p:sp>
      <p:graphicFrame>
        <p:nvGraphicFramePr>
          <p:cNvPr id="6" name="Table 2">
            <a:extLst>
              <a:ext uri="{FF2B5EF4-FFF2-40B4-BE49-F238E27FC236}">
                <a16:creationId xmlns:a16="http://schemas.microsoft.com/office/drawing/2014/main" id="{F3E2FAFB-4A1A-A9B3-751F-E6042DE3B927}"/>
              </a:ext>
            </a:extLst>
          </p:cNvPr>
          <p:cNvGraphicFramePr>
            <a:graphicFrameLocks noGrp="1"/>
          </p:cNvGraphicFramePr>
          <p:nvPr>
            <p:extLst>
              <p:ext uri="{D42A27DB-BD31-4B8C-83A1-F6EECF244321}">
                <p14:modId xmlns:p14="http://schemas.microsoft.com/office/powerpoint/2010/main" val="3348574519"/>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6: Regular Expressions</a:t>
                      </a:r>
                      <a:endParaRPr lang="en-GB" sz="1800" baseline="0" dirty="0">
                        <a:solidFill>
                          <a:schemeClr val="tx1"/>
                        </a:solidFill>
                      </a:endParaRPr>
                    </a:p>
                  </a:txBody>
                  <a:tcPr>
                    <a:solidFill>
                      <a:schemeClr val="accent6"/>
                    </a:solidFill>
                  </a:tcPr>
                </a:tc>
                <a:extLst>
                  <a:ext uri="{0D108BD9-81ED-4DB2-BD59-A6C34878D82A}">
                    <a16:rowId xmlns:a16="http://schemas.microsoft.com/office/drawing/2014/main" val="1661260948"/>
                  </a:ext>
                </a:extLst>
              </a:tr>
              <a:tr h="370840">
                <a:tc>
                  <a:txBody>
                    <a:bodyPr/>
                    <a:lstStyle/>
                    <a:p>
                      <a:r>
                        <a:rPr lang="en-GB" sz="1800" baseline="0" dirty="0">
                          <a:solidFill>
                            <a:schemeClr val="bg1">
                              <a:lumMod val="50000"/>
                            </a:schemeClr>
                          </a:solidFill>
                        </a:rPr>
                        <a:t>7: Data Storage and File Handling</a:t>
                      </a:r>
                    </a:p>
                  </a:txBody>
                  <a:tcPr>
                    <a:solidFill>
                      <a:schemeClr val="accent6">
                        <a:lumMod val="40000"/>
                        <a:lumOff val="60000"/>
                      </a:schemeClr>
                    </a:solidFill>
                  </a:tcPr>
                </a:tc>
                <a:extLst>
                  <a:ext uri="{0D108BD9-81ED-4DB2-BD59-A6C34878D82A}">
                    <a16:rowId xmlns:a16="http://schemas.microsoft.com/office/drawing/2014/main" val="4257274740"/>
                  </a:ext>
                </a:extLst>
              </a:tr>
              <a:tr h="370840">
                <a:tc>
                  <a:txBody>
                    <a:bodyPr/>
                    <a:lstStyle/>
                    <a:p>
                      <a:r>
                        <a:rPr lang="en-GB" sz="1800" baseline="0" dirty="0">
                          <a:solidFill>
                            <a:schemeClr val="bg1">
                              <a:lumMod val="65000"/>
                            </a:schemeClr>
                          </a:solidFill>
                        </a:rPr>
                        <a:t>8: Functions</a:t>
                      </a:r>
                    </a:p>
                  </a:txBody>
                  <a:tcPr>
                    <a:solidFill>
                      <a:schemeClr val="accent6">
                        <a:lumMod val="20000"/>
                        <a:lumOff val="8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1003932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663A74-3E54-3572-8607-FE59D92AD4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983E27-E84B-D97D-2A4D-D046061FD969}"/>
              </a:ext>
            </a:extLst>
          </p:cNvPr>
          <p:cNvSpPr>
            <a:spLocks noGrp="1"/>
          </p:cNvSpPr>
          <p:nvPr>
            <p:ph type="ctrTitle"/>
          </p:nvPr>
        </p:nvSpPr>
        <p:spPr/>
        <p:txBody>
          <a:bodyPr/>
          <a:lstStyle/>
          <a:p>
            <a:r>
              <a:rPr lang="en-GB" dirty="0"/>
              <a:t>re Split</a:t>
            </a:r>
          </a:p>
        </p:txBody>
      </p:sp>
      <p:sp>
        <p:nvSpPr>
          <p:cNvPr id="7" name="Text Placeholder 6">
            <a:extLst>
              <a:ext uri="{FF2B5EF4-FFF2-40B4-BE49-F238E27FC236}">
                <a16:creationId xmlns:a16="http://schemas.microsoft.com/office/drawing/2014/main" id="{29EA26F7-E812-963F-14BA-67D2ED60A6B8}"/>
              </a:ext>
            </a:extLst>
          </p:cNvPr>
          <p:cNvSpPr>
            <a:spLocks noGrp="1"/>
          </p:cNvSpPr>
          <p:nvPr>
            <p:ph type="body" sz="quarter" idx="13"/>
          </p:nvPr>
        </p:nvSpPr>
        <p:spPr>
          <a:xfrm>
            <a:off x="443922" y="1573088"/>
            <a:ext cx="5880678" cy="4348715"/>
          </a:xfrm>
        </p:spPr>
        <p:txBody>
          <a:bodyPr/>
          <a:lstStyle/>
          <a:p>
            <a:r>
              <a:rPr lang="en-GB" b="1" dirty="0"/>
              <a:t>Similar in functionality to </a:t>
            </a:r>
            <a:r>
              <a:rPr lang="en-GB" b="1" dirty="0" err="1"/>
              <a:t>str.split</a:t>
            </a:r>
            <a:r>
              <a:rPr lang="en-GB" b="1" dirty="0"/>
              <a:t>()</a:t>
            </a:r>
          </a:p>
          <a:p>
            <a:pPr marL="285750" indent="-285750">
              <a:buFont typeface="Arial" panose="020B0604020202020204" pitchFamily="34" charset="0"/>
              <a:buChar char="•"/>
            </a:pPr>
            <a:r>
              <a:rPr lang="en-GB" dirty="0"/>
              <a:t>Uses a RE for the separator instead of a string</a:t>
            </a:r>
          </a:p>
          <a:p>
            <a:pPr marL="285750" indent="-285750">
              <a:buFont typeface="Arial" panose="020B0604020202020204" pitchFamily="34" charset="0"/>
              <a:buChar char="•"/>
            </a:pPr>
            <a:r>
              <a:rPr lang="en-GB" dirty="0" err="1"/>
              <a:t>re.split</a:t>
            </a:r>
            <a:r>
              <a:rPr lang="en-GB" dirty="0"/>
              <a:t>(pattern, string[, </a:t>
            </a:r>
            <a:r>
              <a:rPr lang="en-GB" dirty="0" err="1"/>
              <a:t>max_splits</a:t>
            </a:r>
            <a:r>
              <a:rPr lang="en-GB" dirty="0"/>
              <a:t>=0, flags=0])</a:t>
            </a:r>
          </a:p>
          <a:p>
            <a:pPr marL="971550" lvl="1" indent="-285750"/>
            <a:r>
              <a:rPr lang="en-GB" dirty="0"/>
              <a:t>Default for </a:t>
            </a:r>
            <a:r>
              <a:rPr lang="en-GB" dirty="0" err="1"/>
              <a:t>max_splits</a:t>
            </a:r>
            <a:r>
              <a:rPr lang="en-GB" dirty="0"/>
              <a:t> is zero which is unlimited</a:t>
            </a: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0D0D0D"/>
              </a:solidFill>
              <a:effectLst/>
              <a:uLnTx/>
              <a:uFillTx/>
              <a:latin typeface="Figtree"/>
              <a:ea typeface="+mn-ea"/>
              <a:cs typeface="+mn-cs"/>
            </a:endParaRP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0D0D0D"/>
                </a:solidFill>
                <a:effectLst/>
                <a:uLnTx/>
                <a:uFillTx/>
                <a:latin typeface="Figtree"/>
                <a:ea typeface="+mn-ea"/>
                <a:cs typeface="+mn-cs"/>
              </a:rPr>
              <a:t>Only use the re version if you need alternative separators</a:t>
            </a:r>
            <a:endParaRPr lang="en-GB" dirty="0"/>
          </a:p>
          <a:p>
            <a:pPr marL="971550" lvl="1" indent="-285750"/>
            <a:r>
              <a:rPr lang="en-GB" dirty="0"/>
              <a:t>String version is more efficient</a:t>
            </a:r>
          </a:p>
        </p:txBody>
      </p:sp>
      <p:sp>
        <p:nvSpPr>
          <p:cNvPr id="4" name="Slide Number Placeholder 3">
            <a:extLst>
              <a:ext uri="{FF2B5EF4-FFF2-40B4-BE49-F238E27FC236}">
                <a16:creationId xmlns:a16="http://schemas.microsoft.com/office/drawing/2014/main" id="{44436142-6876-5574-CE63-CF27E4AE265F}"/>
              </a:ext>
            </a:extLst>
          </p:cNvPr>
          <p:cNvSpPr>
            <a:spLocks noGrp="1"/>
          </p:cNvSpPr>
          <p:nvPr>
            <p:ph type="sldNum" sz="quarter" idx="12"/>
          </p:nvPr>
        </p:nvSpPr>
        <p:spPr/>
        <p:txBody>
          <a:bodyPr/>
          <a:lstStyle/>
          <a:p>
            <a:fld id="{F3469444-D02B-D446-9CF8-19DEDDE073D1}" type="slidenum">
              <a:rPr lang="en-US" smtClean="0"/>
              <a:pPr/>
              <a:t>10</a:t>
            </a:fld>
            <a:endParaRPr lang="en-US" dirty="0"/>
          </a:p>
        </p:txBody>
      </p:sp>
      <p:sp>
        <p:nvSpPr>
          <p:cNvPr id="15" name="Rectangle 4">
            <a:extLst>
              <a:ext uri="{FF2B5EF4-FFF2-40B4-BE49-F238E27FC236}">
                <a16:creationId xmlns:a16="http://schemas.microsoft.com/office/drawing/2014/main" id="{AFC62ECB-28EC-E13F-E020-C86023835CA4}"/>
              </a:ext>
            </a:extLst>
          </p:cNvPr>
          <p:cNvSpPr txBox="1">
            <a:spLocks noChangeArrowheads="1"/>
          </p:cNvSpPr>
          <p:nvPr/>
        </p:nvSpPr>
        <p:spPr bwMode="auto">
          <a:xfrm>
            <a:off x="853440" y="4330367"/>
            <a:ext cx="5880678" cy="14742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import re</a:t>
            </a:r>
          </a:p>
          <a:p>
            <a:pPr marL="0" indent="0">
              <a:buNone/>
            </a:pPr>
            <a:r>
              <a:rPr lang="en-GB" altLang="en-US" dirty="0">
                <a:solidFill>
                  <a:schemeClr val="bg1"/>
                </a:solidFill>
                <a:latin typeface="Consolas" panose="020B0609020204030204" pitchFamily="49" charset="0"/>
                <a:cs typeface="Consolas" panose="020B0609020204030204" pitchFamily="49" charset="0"/>
              </a:rPr>
              <a:t>line = </a:t>
            </a:r>
            <a:r>
              <a:rPr lang="fr-FR" altLang="en-US" dirty="0">
                <a:solidFill>
                  <a:schemeClr val="bg1"/>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root</a:t>
            </a:r>
            <a:r>
              <a:rPr lang="en-GB" altLang="en-US" b="1" dirty="0">
                <a:solidFill>
                  <a:schemeClr val="accent1"/>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0</a:t>
            </a:r>
            <a:r>
              <a:rPr lang="en-GB" altLang="en-US" b="1" dirty="0">
                <a:solidFill>
                  <a:schemeClr val="accent1"/>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0</a:t>
            </a:r>
            <a:r>
              <a:rPr lang="en-GB" altLang="en-US" b="1" dirty="0">
                <a:solidFill>
                  <a:schemeClr val="accent1"/>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superuser</a:t>
            </a:r>
            <a:r>
              <a:rPr lang="en-GB" altLang="en-US" b="1" dirty="0">
                <a:solidFill>
                  <a:schemeClr val="accent1"/>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/root</a:t>
            </a:r>
            <a:r>
              <a:rPr lang="en-GB" altLang="en-US" b="1" dirty="0">
                <a:solidFill>
                  <a:schemeClr val="accent1"/>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/bin/bash</a:t>
            </a:r>
            <a:r>
              <a:rPr lang="fr-FR" altLang="en-US" dirty="0">
                <a:solidFill>
                  <a:schemeClr val="bg1"/>
                </a:solidFill>
                <a:latin typeface="Consolas" panose="020B0609020204030204" pitchFamily="49" charset="0"/>
                <a:cs typeface="Consolas" panose="020B0609020204030204" pitchFamily="49" charset="0"/>
              </a:rPr>
              <a:t>"</a:t>
            </a:r>
            <a:endParaRPr lang="en-GB" altLang="en-US" dirty="0">
              <a:solidFill>
                <a:schemeClr val="bg1"/>
              </a:solidFill>
              <a:latin typeface="Consolas" panose="020B0609020204030204" pitchFamily="49" charset="0"/>
              <a:cs typeface="Consolas" panose="020B0609020204030204" pitchFamily="49" charset="0"/>
            </a:endParaRPr>
          </a:p>
          <a:p>
            <a:pPr marL="0" indent="0">
              <a:buNone/>
            </a:pPr>
            <a:r>
              <a:rPr lang="en-GB" altLang="en-US" dirty="0" err="1">
                <a:solidFill>
                  <a:schemeClr val="bg1"/>
                </a:solidFill>
                <a:latin typeface="Consolas" panose="020B0609020204030204" pitchFamily="49" charset="0"/>
                <a:cs typeface="Consolas" panose="020B0609020204030204" pitchFamily="49" charset="0"/>
              </a:rPr>
              <a:t>elems</a:t>
            </a:r>
            <a:r>
              <a:rPr lang="en-GB" altLang="en-US" dirty="0">
                <a:solidFill>
                  <a:schemeClr val="bg1"/>
                </a:solidFill>
                <a:latin typeface="Consolas" panose="020B0609020204030204" pitchFamily="49" charset="0"/>
                <a:cs typeface="Consolas" panose="020B0609020204030204" pitchFamily="49" charset="0"/>
              </a:rPr>
              <a:t> = </a:t>
            </a:r>
            <a:r>
              <a:rPr lang="en-GB" altLang="en-US" b="1" dirty="0" err="1">
                <a:solidFill>
                  <a:schemeClr val="bg1"/>
                </a:solidFill>
                <a:latin typeface="Consolas" panose="020B0609020204030204" pitchFamily="49" charset="0"/>
                <a:cs typeface="Consolas" panose="020B0609020204030204" pitchFamily="49" charset="0"/>
              </a:rPr>
              <a:t>re.split</a:t>
            </a:r>
            <a:r>
              <a:rPr lang="en-GB" altLang="en-US" b="1" dirty="0">
                <a:solidFill>
                  <a:schemeClr val="bg1"/>
                </a:solidFill>
                <a:latin typeface="Consolas" panose="020B0609020204030204" pitchFamily="49" charset="0"/>
                <a:cs typeface="Consolas" panose="020B0609020204030204" pitchFamily="49" charset="0"/>
              </a:rPr>
              <a:t>('</a:t>
            </a:r>
            <a:r>
              <a:rPr lang="en-GB" altLang="en-US" b="1" dirty="0">
                <a:solidFill>
                  <a:schemeClr val="accent1"/>
                </a:solidFill>
                <a:latin typeface="Consolas" panose="020B0609020204030204" pitchFamily="49" charset="0"/>
                <a:cs typeface="Consolas" panose="020B0609020204030204" pitchFamily="49" charset="0"/>
              </a:rPr>
              <a:t>[:;.,]</a:t>
            </a:r>
            <a:r>
              <a:rPr lang="en-GB" altLang="en-US" b="1" dirty="0">
                <a:solidFill>
                  <a:schemeClr val="bg1"/>
                </a:solidFill>
                <a:latin typeface="Consolas" panose="020B0609020204030204" pitchFamily="49" charset="0"/>
                <a:cs typeface="Consolas" panose="020B0609020204030204" pitchFamily="49" charset="0"/>
              </a:rPr>
              <a:t>', line)</a:t>
            </a:r>
          </a:p>
          <a:p>
            <a:pPr marL="0" indent="0">
              <a:buNone/>
            </a:pPr>
            <a:r>
              <a:rPr lang="en-GB" altLang="en-US" dirty="0">
                <a:solidFill>
                  <a:schemeClr val="bg1"/>
                </a:solidFill>
                <a:latin typeface="Consolas" panose="020B0609020204030204" pitchFamily="49" charset="0"/>
                <a:cs typeface="Consolas" panose="020B0609020204030204" pitchFamily="49" charset="0"/>
              </a:rPr>
              <a:t>print(</a:t>
            </a:r>
            <a:r>
              <a:rPr lang="en-GB" altLang="en-US" dirty="0" err="1">
                <a:solidFill>
                  <a:schemeClr val="bg1"/>
                </a:solidFill>
                <a:latin typeface="Consolas" panose="020B0609020204030204" pitchFamily="49" charset="0"/>
                <a:cs typeface="Consolas" panose="020B0609020204030204" pitchFamily="49" charset="0"/>
              </a:rPr>
              <a:t>elems</a:t>
            </a:r>
            <a:r>
              <a:rPr lang="en-GB" altLang="en-US" dirty="0">
                <a:solidFill>
                  <a:schemeClr val="bg1"/>
                </a:solidFill>
                <a:latin typeface="Consolas" panose="020B0609020204030204" pitchFamily="49" charset="0"/>
                <a:cs typeface="Consolas" panose="020B0609020204030204" pitchFamily="49" charset="0"/>
              </a:rPr>
              <a:t>)</a:t>
            </a:r>
          </a:p>
        </p:txBody>
      </p:sp>
      <p:sp>
        <p:nvSpPr>
          <p:cNvPr id="16" name="TextBox 15">
            <a:extLst>
              <a:ext uri="{FF2B5EF4-FFF2-40B4-BE49-F238E27FC236}">
                <a16:creationId xmlns:a16="http://schemas.microsoft.com/office/drawing/2014/main" id="{B37C60BC-ACEE-93ED-F88D-F8EC1885BCA1}"/>
              </a:ext>
            </a:extLst>
          </p:cNvPr>
          <p:cNvSpPr txBox="1"/>
          <p:nvPr/>
        </p:nvSpPr>
        <p:spPr>
          <a:xfrm>
            <a:off x="1838961" y="5804617"/>
            <a:ext cx="4883630" cy="369332"/>
          </a:xfrm>
          <a:prstGeom prst="rect">
            <a:avLst/>
          </a:prstGeom>
          <a:solidFill>
            <a:schemeClr val="bg1"/>
          </a:solidFill>
          <a:ln>
            <a:solidFill>
              <a:schemeClr val="tx1"/>
            </a:solidFill>
          </a:ln>
        </p:spPr>
        <p:txBody>
          <a:bodyPr wrap="square" rtlCol="0">
            <a:spAutoFit/>
          </a:bodyPr>
          <a:lstStyle/>
          <a:p>
            <a:r>
              <a:rPr lang="en-GB" dirty="0"/>
              <a:t>['root', '', '0', '0', 'superuser', '/root', '/bin/bash']</a:t>
            </a:r>
          </a:p>
        </p:txBody>
      </p:sp>
      <p:pic>
        <p:nvPicPr>
          <p:cNvPr id="8" name="Picture 7" descr="A torn paper with text&#10;&#10;AI-generated content may be incorrect.">
            <a:extLst>
              <a:ext uri="{FF2B5EF4-FFF2-40B4-BE49-F238E27FC236}">
                <a16:creationId xmlns:a16="http://schemas.microsoft.com/office/drawing/2014/main" id="{B3C717A4-5294-CA84-6476-80BE08B082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4379" y="1363466"/>
            <a:ext cx="4707621" cy="3528010"/>
          </a:xfrm>
          <a:prstGeom prst="rect">
            <a:avLst/>
          </a:prstGeom>
        </p:spPr>
      </p:pic>
      <p:sp>
        <p:nvSpPr>
          <p:cNvPr id="10" name="Content Placeholder 9">
            <a:extLst>
              <a:ext uri="{FF2B5EF4-FFF2-40B4-BE49-F238E27FC236}">
                <a16:creationId xmlns:a16="http://schemas.microsoft.com/office/drawing/2014/main" id="{5E851383-C9F4-AC23-8FE6-B8F9DC88042B}"/>
              </a:ext>
            </a:extLst>
          </p:cNvPr>
          <p:cNvSpPr>
            <a:spLocks noGrp="1"/>
          </p:cNvSpPr>
          <p:nvPr>
            <p:ph sz="quarter" idx="4"/>
          </p:nvPr>
        </p:nvSpPr>
        <p:spPr/>
        <p:txBody>
          <a:bodyPr/>
          <a:lstStyle/>
          <a:p>
            <a:endParaRPr lang="en-GB" dirty="0"/>
          </a:p>
        </p:txBody>
      </p:sp>
    </p:spTree>
    <p:extLst>
      <p:ext uri="{BB962C8B-B14F-4D97-AF65-F5344CB8AC3E}">
        <p14:creationId xmlns:p14="http://schemas.microsoft.com/office/powerpoint/2010/main" val="1507060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99F0E-D97D-6E9E-B285-734445D891AE}"/>
              </a:ext>
            </a:extLst>
          </p:cNvPr>
          <p:cNvSpPr>
            <a:spLocks noGrp="1"/>
          </p:cNvSpPr>
          <p:nvPr>
            <p:ph type="ctrTitle"/>
          </p:nvPr>
        </p:nvSpPr>
        <p:spPr/>
        <p:txBody>
          <a:bodyPr/>
          <a:lstStyle/>
          <a:p>
            <a:r>
              <a:rPr lang="en-GB" dirty="0"/>
              <a:t>Shorthand Character Classes</a:t>
            </a:r>
          </a:p>
        </p:txBody>
      </p:sp>
      <p:sp>
        <p:nvSpPr>
          <p:cNvPr id="3" name="Text Placeholder 2">
            <a:extLst>
              <a:ext uri="{FF2B5EF4-FFF2-40B4-BE49-F238E27FC236}">
                <a16:creationId xmlns:a16="http://schemas.microsoft.com/office/drawing/2014/main" id="{C75BFCC7-9447-85C7-88AB-0F4459501A4F}"/>
              </a:ext>
            </a:extLst>
          </p:cNvPr>
          <p:cNvSpPr>
            <a:spLocks noGrp="1"/>
          </p:cNvSpPr>
          <p:nvPr>
            <p:ph type="body" sz="quarter" idx="14"/>
          </p:nvPr>
        </p:nvSpPr>
        <p:spPr/>
        <p:txBody>
          <a:bodyPr/>
          <a:lstStyle/>
          <a:p>
            <a:r>
              <a:rPr lang="en-GB" b="1" dirty="0"/>
              <a:t>A character class describes a set of characters</a:t>
            </a:r>
          </a:p>
          <a:p>
            <a:pPr marL="285750" lvl="1" indent="-285750"/>
            <a:r>
              <a:rPr lang="en-GB" dirty="0"/>
              <a:t>For example, [a-z], [^A-Z], and [</a:t>
            </a:r>
            <a:r>
              <a:rPr lang="en-GB" dirty="0" err="1"/>
              <a:t>aeiou</a:t>
            </a:r>
            <a:r>
              <a:rPr lang="en-GB" dirty="0"/>
              <a:t>]</a:t>
            </a:r>
          </a:p>
          <a:p>
            <a:r>
              <a:rPr lang="en-GB" b="1" dirty="0"/>
              <a:t>Python also supports several shorthand character classes.   </a:t>
            </a:r>
          </a:p>
          <a:p>
            <a:pPr marL="285750" lvl="1" indent="-285750"/>
            <a:r>
              <a:rPr lang="en-GB" dirty="0"/>
              <a:t>Preferred, concise, portable and easier to read</a:t>
            </a:r>
          </a:p>
        </p:txBody>
      </p:sp>
      <p:sp>
        <p:nvSpPr>
          <p:cNvPr id="4" name="Slide Number Placeholder 3">
            <a:extLst>
              <a:ext uri="{FF2B5EF4-FFF2-40B4-BE49-F238E27FC236}">
                <a16:creationId xmlns:a16="http://schemas.microsoft.com/office/drawing/2014/main" id="{6FD4A1F5-8DE1-D12F-4437-2E98575352CB}"/>
              </a:ext>
            </a:extLst>
          </p:cNvPr>
          <p:cNvSpPr>
            <a:spLocks noGrp="1"/>
          </p:cNvSpPr>
          <p:nvPr>
            <p:ph type="sldNum" sz="quarter" idx="12"/>
          </p:nvPr>
        </p:nvSpPr>
        <p:spPr/>
        <p:txBody>
          <a:bodyPr/>
          <a:lstStyle/>
          <a:p>
            <a:fld id="{F3469444-D02B-D446-9CF8-19DEDDE073D1}" type="slidenum">
              <a:rPr lang="en-US" smtClean="0"/>
              <a:pPr/>
              <a:t>11</a:t>
            </a:fld>
            <a:endParaRPr lang="en-US" dirty="0"/>
          </a:p>
        </p:txBody>
      </p:sp>
      <p:graphicFrame>
        <p:nvGraphicFramePr>
          <p:cNvPr id="6" name="Table 5">
            <a:extLst>
              <a:ext uri="{FF2B5EF4-FFF2-40B4-BE49-F238E27FC236}">
                <a16:creationId xmlns:a16="http://schemas.microsoft.com/office/drawing/2014/main" id="{0EE9296F-E261-92FB-A073-0FCA14BC3786}"/>
              </a:ext>
            </a:extLst>
          </p:cNvPr>
          <p:cNvGraphicFramePr>
            <a:graphicFrameLocks noGrp="1"/>
          </p:cNvGraphicFramePr>
          <p:nvPr>
            <p:extLst>
              <p:ext uri="{D42A27DB-BD31-4B8C-83A1-F6EECF244321}">
                <p14:modId xmlns:p14="http://schemas.microsoft.com/office/powerpoint/2010/main" val="1106132468"/>
              </p:ext>
            </p:extLst>
          </p:nvPr>
        </p:nvGraphicFramePr>
        <p:xfrm>
          <a:off x="1186795" y="3116581"/>
          <a:ext cx="5921891" cy="2453178"/>
        </p:xfrm>
        <a:graphic>
          <a:graphicData uri="http://schemas.openxmlformats.org/drawingml/2006/table">
            <a:tbl>
              <a:tblPr firstRow="1" bandRow="1">
                <a:tableStyleId>{5C22544A-7EE6-4342-B048-85BDC9FD1C3A}</a:tableStyleId>
              </a:tblPr>
              <a:tblGrid>
                <a:gridCol w="1838345">
                  <a:extLst>
                    <a:ext uri="{9D8B030D-6E8A-4147-A177-3AD203B41FA5}">
                      <a16:colId xmlns:a16="http://schemas.microsoft.com/office/drawing/2014/main" val="1551974525"/>
                    </a:ext>
                  </a:extLst>
                </a:gridCol>
                <a:gridCol w="830580">
                  <a:extLst>
                    <a:ext uri="{9D8B030D-6E8A-4147-A177-3AD203B41FA5}">
                      <a16:colId xmlns:a16="http://schemas.microsoft.com/office/drawing/2014/main" val="2268743316"/>
                    </a:ext>
                  </a:extLst>
                </a:gridCol>
                <a:gridCol w="2216646">
                  <a:extLst>
                    <a:ext uri="{9D8B030D-6E8A-4147-A177-3AD203B41FA5}">
                      <a16:colId xmlns:a16="http://schemas.microsoft.com/office/drawing/2014/main" val="587885695"/>
                    </a:ext>
                  </a:extLst>
                </a:gridCol>
                <a:gridCol w="1036320">
                  <a:extLst>
                    <a:ext uri="{9D8B030D-6E8A-4147-A177-3AD203B41FA5}">
                      <a16:colId xmlns:a16="http://schemas.microsoft.com/office/drawing/2014/main" val="1738124389"/>
                    </a:ext>
                  </a:extLst>
                </a:gridCol>
              </a:tblGrid>
              <a:tr h="604734">
                <a:tc>
                  <a:txBody>
                    <a:bodyPr/>
                    <a:lstStyle/>
                    <a:p>
                      <a:pPr algn="ctr"/>
                      <a:r>
                        <a:rPr lang="en-GB" sz="1800" dirty="0">
                          <a:solidFill>
                            <a:schemeClr val="tx2"/>
                          </a:solidFill>
                        </a:rPr>
                        <a:t>Class</a:t>
                      </a:r>
                    </a:p>
                  </a:txBody>
                  <a:tcPr marL="73273" marR="73273" marT="36637" marB="36637" anchor="ctr">
                    <a:solidFill>
                      <a:schemeClr val="accent6"/>
                    </a:solidFill>
                  </a:tcPr>
                </a:tc>
                <a:tc>
                  <a:txBody>
                    <a:bodyPr/>
                    <a:lstStyle/>
                    <a:p>
                      <a:pPr algn="ctr"/>
                      <a:r>
                        <a:rPr lang="en-GB" sz="1800" dirty="0">
                          <a:solidFill>
                            <a:schemeClr val="tx2"/>
                          </a:solidFill>
                        </a:rPr>
                        <a:t>Shortcut</a:t>
                      </a:r>
                    </a:p>
                  </a:txBody>
                  <a:tcPr marL="73273" marR="73273" marT="36637" marB="36637" anchor="ctr">
                    <a:solidFill>
                      <a:schemeClr val="accent6"/>
                    </a:solidFill>
                  </a:tcPr>
                </a:tc>
                <a:tc>
                  <a:txBody>
                    <a:bodyPr/>
                    <a:lstStyle/>
                    <a:p>
                      <a:pPr algn="ctr"/>
                      <a:r>
                        <a:rPr lang="en-GB" sz="1800" dirty="0">
                          <a:solidFill>
                            <a:schemeClr val="tx2"/>
                          </a:solidFill>
                        </a:rPr>
                        <a:t>Class</a:t>
                      </a:r>
                    </a:p>
                  </a:txBody>
                  <a:tcPr marL="73273" marR="73273" marT="36637" marB="36637" anchor="ctr">
                    <a:solidFill>
                      <a:schemeClr val="accent6"/>
                    </a:solidFill>
                  </a:tcPr>
                </a:tc>
                <a:tc>
                  <a:txBody>
                    <a:bodyPr/>
                    <a:lstStyle/>
                    <a:p>
                      <a:pPr algn="ctr"/>
                      <a:r>
                        <a:rPr lang="en-GB" sz="1800" dirty="0">
                          <a:solidFill>
                            <a:schemeClr val="tx2"/>
                          </a:solidFill>
                        </a:rPr>
                        <a:t>Shortcut</a:t>
                      </a:r>
                    </a:p>
                  </a:txBody>
                  <a:tcPr marL="73273" marR="73273" marT="36637" marB="36637" anchor="ctr">
                    <a:solidFill>
                      <a:schemeClr val="accent6"/>
                    </a:solidFill>
                  </a:tcPr>
                </a:tc>
                <a:extLst>
                  <a:ext uri="{0D108BD9-81ED-4DB2-BD59-A6C34878D82A}">
                    <a16:rowId xmlns:a16="http://schemas.microsoft.com/office/drawing/2014/main" val="2345767861"/>
                  </a:ext>
                </a:extLst>
              </a:tr>
              <a:tr h="33799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Digit</a:t>
                      </a:r>
                      <a:endParaRPr lang="en-GB" sz="1800" b="1" i="0" dirty="0">
                        <a:latin typeface="Courier New" panose="02070309020205020404" pitchFamily="49" charset="0"/>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lgn="ctr">
                        <a:spcBef>
                          <a:spcPts val="600"/>
                        </a:spcBef>
                      </a:pPr>
                      <a:r>
                        <a:rPr lang="en-US" dirty="0"/>
                        <a:t>\d</a:t>
                      </a:r>
                      <a:endParaRPr lang="en-US" altLang="en-US" sz="1800" dirty="0"/>
                    </a:p>
                  </a:txBody>
                  <a:tcPr marL="73273" marR="73273" marT="36637" marB="36637" anchor="ctr">
                    <a:solidFill>
                      <a:schemeClr val="accent6">
                        <a:lumMod val="40000"/>
                        <a:lumOff val="60000"/>
                      </a:schemeClr>
                    </a:solidFill>
                  </a:tcPr>
                </a:tc>
                <a:tc>
                  <a:txBody>
                    <a:bodyPr/>
                    <a:lstStyle/>
                    <a:p>
                      <a:pPr>
                        <a:spcBef>
                          <a:spcPts val="600"/>
                        </a:spcBef>
                      </a:pPr>
                      <a:r>
                        <a:rPr lang="en-US" altLang="en-US" sz="1800" dirty="0"/>
                        <a:t>Not Digit</a:t>
                      </a:r>
                    </a:p>
                  </a:txBody>
                  <a:tcPr marL="73273" marR="73273" marT="36637" marB="36637" anchor="ctr">
                    <a:solidFill>
                      <a:schemeClr val="accent6">
                        <a:lumMod val="40000"/>
                        <a:lumOff val="60000"/>
                      </a:schemeClr>
                    </a:solidFill>
                  </a:tcPr>
                </a:tc>
                <a:tc>
                  <a:txBody>
                    <a:bodyPr/>
                    <a:lstStyle/>
                    <a:p>
                      <a:pPr algn="ctr">
                        <a:spcBef>
                          <a:spcPts val="600"/>
                        </a:spcBef>
                      </a:pPr>
                      <a:r>
                        <a:rPr lang="en-US" altLang="en-US" sz="1800" dirty="0"/>
                        <a:t>\D</a:t>
                      </a: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3137229064"/>
                  </a:ext>
                </a:extLst>
              </a:tr>
              <a:tr h="33799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Word Char</a:t>
                      </a:r>
                      <a:endParaRPr lang="en-GB" sz="1800" b="1" i="0" dirty="0">
                        <a:latin typeface="Courier New" panose="02070309020205020404" pitchFamily="49" charset="0"/>
                        <a:cs typeface="Courier New" panose="02070309020205020404" pitchFamily="49" charset="0"/>
                      </a:endParaRPr>
                    </a:p>
                  </a:txBody>
                  <a:tcPr marL="73273" marR="73273" marT="36637" marB="36637" anchor="ctr">
                    <a:solidFill>
                      <a:schemeClr val="accent6">
                        <a:lumMod val="20000"/>
                        <a:lumOff val="80000"/>
                      </a:schemeClr>
                    </a:solidFill>
                  </a:tcPr>
                </a:tc>
                <a:tc>
                  <a:txBody>
                    <a:bodyPr/>
                    <a:lstStyle/>
                    <a:p>
                      <a:pPr algn="ctr">
                        <a:spcBef>
                          <a:spcPts val="600"/>
                        </a:spcBef>
                      </a:pPr>
                      <a:r>
                        <a:rPr lang="en-US" dirty="0"/>
                        <a:t>\w</a:t>
                      </a:r>
                      <a:endParaRPr lang="en-US" altLang="en-US" sz="1800" dirty="0"/>
                    </a:p>
                  </a:txBody>
                  <a:tcPr marL="73273" marR="73273" marT="36637" marB="36637" anchor="ctr">
                    <a:solidFill>
                      <a:schemeClr val="accent6">
                        <a:lumMod val="20000"/>
                        <a:lumOff val="80000"/>
                      </a:schemeClr>
                    </a:solidFill>
                  </a:tcPr>
                </a:tc>
                <a:tc>
                  <a:txBody>
                    <a:bodyPr/>
                    <a:lstStyle/>
                    <a:p>
                      <a:pPr>
                        <a:spcBef>
                          <a:spcPts val="600"/>
                        </a:spcBef>
                      </a:pPr>
                      <a:r>
                        <a:rPr lang="en-US" altLang="en-US" sz="1800" dirty="0"/>
                        <a:t>Not Word Char</a:t>
                      </a:r>
                    </a:p>
                  </a:txBody>
                  <a:tcPr marL="73273" marR="73273" marT="36637" marB="36637" anchor="ctr">
                    <a:solidFill>
                      <a:schemeClr val="accent6">
                        <a:lumMod val="20000"/>
                        <a:lumOff val="80000"/>
                      </a:schemeClr>
                    </a:solidFill>
                  </a:tcPr>
                </a:tc>
                <a:tc>
                  <a:txBody>
                    <a:bodyPr/>
                    <a:lstStyle/>
                    <a:p>
                      <a:pPr algn="ctr">
                        <a:spcBef>
                          <a:spcPts val="600"/>
                        </a:spcBef>
                      </a:pPr>
                      <a:r>
                        <a:rPr lang="en-US" altLang="en-US" sz="1800" dirty="0"/>
                        <a:t>\W</a:t>
                      </a:r>
                    </a:p>
                  </a:txBody>
                  <a:tcPr marL="73273" marR="73273" marT="36637" marB="36637" anchor="ctr">
                    <a:solidFill>
                      <a:schemeClr val="accent6">
                        <a:lumMod val="20000"/>
                        <a:lumOff val="80000"/>
                      </a:schemeClr>
                    </a:solidFill>
                  </a:tcPr>
                </a:tc>
                <a:extLst>
                  <a:ext uri="{0D108BD9-81ED-4DB2-BD59-A6C34878D82A}">
                    <a16:rowId xmlns:a16="http://schemas.microsoft.com/office/drawing/2014/main" val="1119249700"/>
                  </a:ext>
                </a:extLst>
              </a:tr>
              <a:tr h="33799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Whitespace</a:t>
                      </a:r>
                      <a:endParaRPr lang="en-GB" sz="1800" b="1" i="0" dirty="0">
                        <a:latin typeface="Courier New" panose="02070309020205020404" pitchFamily="49" charset="0"/>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lgn="ctr">
                        <a:spcBef>
                          <a:spcPts val="600"/>
                        </a:spcBef>
                      </a:pPr>
                      <a:r>
                        <a:rPr lang="en-US" dirty="0"/>
                        <a:t>\s</a:t>
                      </a:r>
                      <a:endParaRPr lang="en-US" altLang="en-US" sz="1800" dirty="0"/>
                    </a:p>
                  </a:txBody>
                  <a:tcPr marL="73273" marR="73273" marT="36637" marB="36637" anchor="ctr">
                    <a:solidFill>
                      <a:schemeClr val="accent6">
                        <a:lumMod val="40000"/>
                        <a:lumOff val="60000"/>
                      </a:schemeClr>
                    </a:solidFill>
                  </a:tcPr>
                </a:tc>
                <a:tc>
                  <a:txBody>
                    <a:bodyPr/>
                    <a:lstStyle/>
                    <a:p>
                      <a:pPr>
                        <a:spcBef>
                          <a:spcPts val="600"/>
                        </a:spcBef>
                      </a:pPr>
                      <a:r>
                        <a:rPr lang="en-US" altLang="en-US" sz="1800" dirty="0"/>
                        <a:t>Not Whitespace</a:t>
                      </a:r>
                    </a:p>
                  </a:txBody>
                  <a:tcPr marL="73273" marR="73273" marT="36637" marB="36637" anchor="ctr">
                    <a:solidFill>
                      <a:schemeClr val="accent6">
                        <a:lumMod val="40000"/>
                        <a:lumOff val="60000"/>
                      </a:schemeClr>
                    </a:solidFill>
                  </a:tcPr>
                </a:tc>
                <a:tc>
                  <a:txBody>
                    <a:bodyPr/>
                    <a:lstStyle/>
                    <a:p>
                      <a:pPr algn="ctr">
                        <a:spcBef>
                          <a:spcPts val="600"/>
                        </a:spcBef>
                      </a:pPr>
                      <a:r>
                        <a:rPr lang="en-US" altLang="en-US" sz="1800" dirty="0"/>
                        <a:t>\S</a:t>
                      </a: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2222224547"/>
                  </a:ext>
                </a:extLst>
              </a:tr>
              <a:tr h="3434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Word Boundary</a:t>
                      </a:r>
                      <a:endParaRPr lang="en-GB" sz="1800" b="1" i="0" dirty="0">
                        <a:latin typeface="Courier New" panose="02070309020205020404" pitchFamily="49" charset="0"/>
                        <a:cs typeface="Courier New" panose="02070309020205020404" pitchFamily="49" charset="0"/>
                      </a:endParaRPr>
                    </a:p>
                  </a:txBody>
                  <a:tcPr marL="73273" marR="73273" marT="36637" marB="36637" anchor="ctr">
                    <a:solidFill>
                      <a:schemeClr val="accent6">
                        <a:lumMod val="20000"/>
                        <a:lumOff val="80000"/>
                      </a:schemeClr>
                    </a:solidFill>
                  </a:tcPr>
                </a:tc>
                <a:tc>
                  <a:txBody>
                    <a:bodyPr/>
                    <a:lstStyle/>
                    <a:p>
                      <a:pPr algn="ctr">
                        <a:spcBef>
                          <a:spcPts val="600"/>
                        </a:spcBef>
                      </a:pPr>
                      <a:r>
                        <a:rPr lang="en-US" dirty="0"/>
                        <a:t>\b</a:t>
                      </a:r>
                      <a:endParaRPr lang="en-US" altLang="en-US" sz="1800" dirty="0"/>
                    </a:p>
                  </a:txBody>
                  <a:tcPr marL="73273" marR="73273" marT="36637" marB="36637" anchor="ctr">
                    <a:solidFill>
                      <a:schemeClr val="accent6">
                        <a:lumMod val="20000"/>
                        <a:lumOff val="80000"/>
                      </a:schemeClr>
                    </a:solidFill>
                  </a:tcPr>
                </a:tc>
                <a:tc>
                  <a:txBody>
                    <a:bodyPr/>
                    <a:lstStyle/>
                    <a:p>
                      <a:pPr>
                        <a:spcBef>
                          <a:spcPts val="600"/>
                        </a:spcBef>
                      </a:pPr>
                      <a:r>
                        <a:rPr lang="en-US" altLang="en-US" sz="1800" dirty="0"/>
                        <a:t>Not Word Boundary</a:t>
                      </a:r>
                    </a:p>
                  </a:txBody>
                  <a:tcPr marL="73273" marR="73273" marT="36637" marB="36637" anchor="ctr">
                    <a:solidFill>
                      <a:schemeClr val="accent6">
                        <a:lumMod val="20000"/>
                        <a:lumOff val="80000"/>
                      </a:schemeClr>
                    </a:solidFill>
                  </a:tcPr>
                </a:tc>
                <a:tc>
                  <a:txBody>
                    <a:bodyPr/>
                    <a:lstStyle/>
                    <a:p>
                      <a:pPr algn="ctr">
                        <a:spcBef>
                          <a:spcPts val="600"/>
                        </a:spcBef>
                      </a:pPr>
                      <a:r>
                        <a:rPr lang="en-US" altLang="en-US" sz="1800" dirty="0"/>
                        <a:t>\B</a:t>
                      </a:r>
                    </a:p>
                  </a:txBody>
                  <a:tcPr marL="73273" marR="73273" marT="36637" marB="36637" anchor="ctr">
                    <a:solidFill>
                      <a:schemeClr val="accent6">
                        <a:lumMod val="20000"/>
                        <a:lumOff val="80000"/>
                      </a:schemeClr>
                    </a:solidFill>
                  </a:tcPr>
                </a:tc>
                <a:extLst>
                  <a:ext uri="{0D108BD9-81ED-4DB2-BD59-A6C34878D82A}">
                    <a16:rowId xmlns:a16="http://schemas.microsoft.com/office/drawing/2014/main" val="4180840069"/>
                  </a:ext>
                </a:extLst>
              </a:tr>
              <a:tr h="440888">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0" i="0" dirty="0">
                          <a:latin typeface="+mn-lt"/>
                          <a:cs typeface="Courier New" panose="02070309020205020404" pitchFamily="49" charset="0"/>
                        </a:rPr>
                        <a:t>Start of Line</a:t>
                      </a:r>
                      <a:endParaRPr lang="en-GB" sz="1800" b="0" i="0" dirty="0">
                        <a:latin typeface="+mn-lt"/>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lgn="ctr">
                        <a:spcBef>
                          <a:spcPts val="600"/>
                        </a:spcBef>
                      </a:pPr>
                      <a:r>
                        <a:rPr lang="en-US" dirty="0"/>
                        <a:t>\A</a:t>
                      </a:r>
                      <a:endParaRPr lang="en-US" altLang="en-US" sz="1800" dirty="0"/>
                    </a:p>
                  </a:txBody>
                  <a:tcPr marL="73273" marR="73273" marT="36637" marB="36637" anchor="ctr">
                    <a:solidFill>
                      <a:schemeClr val="accent6">
                        <a:lumMod val="40000"/>
                        <a:lumOff val="60000"/>
                      </a:schemeClr>
                    </a:solidFill>
                  </a:tcPr>
                </a:tc>
                <a:tc>
                  <a:txBody>
                    <a:bodyPr/>
                    <a:lstStyle/>
                    <a:p>
                      <a:pPr>
                        <a:spcBef>
                          <a:spcPts val="600"/>
                        </a:spcBef>
                      </a:pPr>
                      <a:r>
                        <a:rPr lang="en-US" altLang="en-US" sz="1800" dirty="0"/>
                        <a:t>End of Line</a:t>
                      </a:r>
                    </a:p>
                  </a:txBody>
                  <a:tcPr marL="73273" marR="73273" marT="36637" marB="36637" anchor="ctr">
                    <a:solidFill>
                      <a:schemeClr val="accent6">
                        <a:lumMod val="40000"/>
                        <a:lumOff val="60000"/>
                      </a:schemeClr>
                    </a:solidFill>
                  </a:tcPr>
                </a:tc>
                <a:tc>
                  <a:txBody>
                    <a:bodyPr/>
                    <a:lstStyle/>
                    <a:p>
                      <a:pPr algn="ctr">
                        <a:spcBef>
                          <a:spcPts val="600"/>
                        </a:spcBef>
                      </a:pPr>
                      <a:r>
                        <a:rPr lang="en-US" altLang="en-US" sz="1800" dirty="0"/>
                        <a:t>\Z</a:t>
                      </a: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2760987105"/>
                  </a:ext>
                </a:extLst>
              </a:tr>
            </a:tbl>
          </a:graphicData>
        </a:graphic>
      </p:graphicFrame>
      <p:sp>
        <p:nvSpPr>
          <p:cNvPr id="8" name="Rectangle 4">
            <a:extLst>
              <a:ext uri="{FF2B5EF4-FFF2-40B4-BE49-F238E27FC236}">
                <a16:creationId xmlns:a16="http://schemas.microsoft.com/office/drawing/2014/main" id="{243C40FF-2C5E-D0F8-D138-ECEABFE9DFB0}"/>
              </a:ext>
            </a:extLst>
          </p:cNvPr>
          <p:cNvSpPr txBox="1">
            <a:spLocks noChangeArrowheads="1"/>
          </p:cNvSpPr>
          <p:nvPr/>
        </p:nvSpPr>
        <p:spPr bwMode="auto">
          <a:xfrm>
            <a:off x="1186795" y="5667270"/>
            <a:ext cx="4238645"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m = </a:t>
            </a:r>
            <a:r>
              <a:rPr lang="en-GB" altLang="en-US" dirty="0" err="1">
                <a:solidFill>
                  <a:schemeClr val="bg1"/>
                </a:solidFill>
                <a:latin typeface="Consolas" panose="020B0609020204030204" pitchFamily="49" charset="0"/>
                <a:cs typeface="Consolas" panose="020B0609020204030204" pitchFamily="49" charset="0"/>
              </a:rPr>
              <a:t>re.search</a:t>
            </a:r>
            <a:r>
              <a:rPr lang="en-GB" altLang="en-US" dirty="0">
                <a:solidFill>
                  <a:schemeClr val="bg1"/>
                </a:solidFill>
                <a:latin typeface="Consolas" panose="020B0609020204030204" pitchFamily="49" charset="0"/>
                <a:cs typeface="Consolas" panose="020B0609020204030204" pitchFamily="49" charset="0"/>
              </a:rPr>
              <a:t>(r'^</a:t>
            </a:r>
            <a:r>
              <a:rPr lang="en-GB" altLang="en-US" dirty="0" err="1">
                <a:solidFill>
                  <a:schemeClr val="bg1"/>
                </a:solidFill>
                <a:latin typeface="Consolas" panose="020B0609020204030204" pitchFamily="49" charset="0"/>
                <a:cs typeface="Consolas" panose="020B0609020204030204" pitchFamily="49" charset="0"/>
              </a:rPr>
              <a:t>ttyp</a:t>
            </a:r>
            <a:r>
              <a:rPr lang="en-GB" altLang="en-US" b="1" dirty="0">
                <a:solidFill>
                  <a:schemeClr val="accent1"/>
                </a:solidFill>
                <a:latin typeface="Consolas" panose="020B0609020204030204" pitchFamily="49" charset="0"/>
                <a:cs typeface="Consolas" panose="020B0609020204030204" pitchFamily="49" charset="0"/>
              </a:rPr>
              <a:t>\d</a:t>
            </a:r>
            <a:r>
              <a:rPr lang="en-GB" altLang="en-US" dirty="0">
                <a:solidFill>
                  <a:schemeClr val="bg1"/>
                </a:solidFill>
                <a:latin typeface="Consolas" panose="020B0609020204030204" pitchFamily="49" charset="0"/>
                <a:cs typeface="Consolas" panose="020B0609020204030204" pitchFamily="49" charset="0"/>
              </a:rPr>
              <a:t>$', port)</a:t>
            </a:r>
          </a:p>
          <a:p>
            <a:pPr marL="0" indent="0">
              <a:buNone/>
            </a:pPr>
            <a:r>
              <a:rPr lang="en-GB" altLang="en-US" dirty="0">
                <a:solidFill>
                  <a:schemeClr val="bg1"/>
                </a:solidFill>
                <a:latin typeface="Consolas" panose="020B0609020204030204" pitchFamily="49" charset="0"/>
                <a:cs typeface="Consolas" panose="020B0609020204030204" pitchFamily="49" charset="0"/>
              </a:rPr>
              <a:t>if m:</a:t>
            </a:r>
          </a:p>
          <a:p>
            <a:pPr marL="0" indent="0">
              <a:buNone/>
            </a:pPr>
            <a:r>
              <a:rPr lang="en-GB" altLang="en-US" dirty="0">
                <a:solidFill>
                  <a:schemeClr val="bg1"/>
                </a:solidFill>
                <a:latin typeface="Consolas" panose="020B0609020204030204" pitchFamily="49" charset="0"/>
                <a:cs typeface="Consolas" panose="020B0609020204030204" pitchFamily="49" charset="0"/>
              </a:rPr>
              <a:t>    print(port)</a:t>
            </a:r>
          </a:p>
        </p:txBody>
      </p:sp>
      <p:sp>
        <p:nvSpPr>
          <p:cNvPr id="9" name="TextBox 8">
            <a:extLst>
              <a:ext uri="{FF2B5EF4-FFF2-40B4-BE49-F238E27FC236}">
                <a16:creationId xmlns:a16="http://schemas.microsoft.com/office/drawing/2014/main" id="{C3465697-27EF-5176-1C00-71BC993AB40B}"/>
              </a:ext>
            </a:extLst>
          </p:cNvPr>
          <p:cNvSpPr txBox="1"/>
          <p:nvPr/>
        </p:nvSpPr>
        <p:spPr>
          <a:xfrm>
            <a:off x="5425440" y="5636282"/>
            <a:ext cx="742874" cy="646331"/>
          </a:xfrm>
          <a:prstGeom prst="rect">
            <a:avLst/>
          </a:prstGeom>
          <a:solidFill>
            <a:schemeClr val="bg1"/>
          </a:solidFill>
          <a:ln>
            <a:solidFill>
              <a:schemeClr val="tx1"/>
            </a:solidFill>
          </a:ln>
        </p:spPr>
        <p:txBody>
          <a:bodyPr wrap="square" rtlCol="0">
            <a:spAutoFit/>
          </a:bodyPr>
          <a:lstStyle/>
          <a:p>
            <a:r>
              <a:rPr lang="en-GB" dirty="0"/>
              <a:t>ttyp</a:t>
            </a:r>
            <a:r>
              <a:rPr lang="en-GB" b="1" dirty="0">
                <a:solidFill>
                  <a:schemeClr val="accent1"/>
                </a:solidFill>
              </a:rPr>
              <a:t>0</a:t>
            </a:r>
          </a:p>
          <a:p>
            <a:r>
              <a:rPr lang="en-GB" dirty="0"/>
              <a:t>ttyp</a:t>
            </a:r>
            <a:r>
              <a:rPr lang="en-GB" b="1" dirty="0">
                <a:solidFill>
                  <a:schemeClr val="accent1"/>
                </a:solidFill>
              </a:rPr>
              <a:t>9</a:t>
            </a:r>
          </a:p>
        </p:txBody>
      </p:sp>
    </p:spTree>
    <p:extLst>
      <p:ext uri="{BB962C8B-B14F-4D97-AF65-F5344CB8AC3E}">
        <p14:creationId xmlns:p14="http://schemas.microsoft.com/office/powerpoint/2010/main" val="3268480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A56532-3585-0757-A0DF-01A09F4659DC}"/>
              </a:ext>
            </a:extLst>
          </p:cNvPr>
          <p:cNvSpPr>
            <a:spLocks noGrp="1"/>
          </p:cNvSpPr>
          <p:nvPr>
            <p:ph type="ctrTitle"/>
          </p:nvPr>
        </p:nvSpPr>
        <p:spPr/>
        <p:txBody>
          <a:bodyPr/>
          <a:lstStyle/>
          <a:p>
            <a:r>
              <a:rPr lang="en-GB" dirty="0"/>
              <a:t>Example – anchors</a:t>
            </a:r>
          </a:p>
        </p:txBody>
      </p:sp>
      <p:sp>
        <p:nvSpPr>
          <p:cNvPr id="9" name="Text Placeholder 8">
            <a:extLst>
              <a:ext uri="{FF2B5EF4-FFF2-40B4-BE49-F238E27FC236}">
                <a16:creationId xmlns:a16="http://schemas.microsoft.com/office/drawing/2014/main" id="{C579E36C-E8B2-34C3-D3BA-38215B0E58EB}"/>
              </a:ext>
            </a:extLst>
          </p:cNvPr>
          <p:cNvSpPr>
            <a:spLocks noGrp="1"/>
          </p:cNvSpPr>
          <p:nvPr>
            <p:ph type="body" sz="quarter" idx="13"/>
          </p:nvPr>
        </p:nvSpPr>
        <p:spPr>
          <a:xfrm>
            <a:off x="443921" y="1554480"/>
            <a:ext cx="6955099" cy="4527343"/>
          </a:xfrm>
        </p:spPr>
        <p:txBody>
          <a:bodyPr/>
          <a:lstStyle/>
          <a:p>
            <a:r>
              <a:rPr lang="en-GB" b="1" dirty="0"/>
              <a:t>The ^ and $ Indicate start or end of text</a:t>
            </a:r>
          </a:p>
          <a:p>
            <a:pPr marL="285750" indent="-285750">
              <a:buFont typeface="Arial" panose="020B0604020202020204" pitchFamily="34" charset="0"/>
              <a:buChar char="•"/>
            </a:pPr>
            <a:r>
              <a:rPr lang="en-GB" dirty="0"/>
              <a:t>Only when used at start or end of pattern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Shortcuts </a:t>
            </a:r>
            <a:r>
              <a:rPr lang="en-GB" b="1" dirty="0"/>
              <a:t>\b</a:t>
            </a:r>
            <a:r>
              <a:rPr lang="en-GB" dirty="0"/>
              <a:t> matches a word-boundary and </a:t>
            </a:r>
            <a:r>
              <a:rPr lang="en-GB" b="1" dirty="0"/>
              <a:t>\B</a:t>
            </a:r>
            <a:r>
              <a:rPr lang="en-GB" dirty="0"/>
              <a:t> not a word-boundary:</a:t>
            </a:r>
          </a:p>
          <a:p>
            <a:pPr marL="285750" indent="-285750">
              <a:buFont typeface="Arial" panose="020B0604020202020204" pitchFamily="34" charset="0"/>
              <a:buChar char="•"/>
            </a:pPr>
            <a:endParaRPr lang="en-GB" dirty="0"/>
          </a:p>
        </p:txBody>
      </p:sp>
      <p:pic>
        <p:nvPicPr>
          <p:cNvPr id="11" name="Content Placeholder 10" descr="An old rusty anchor&#10;&#10;AI-generated content may be incorrect.">
            <a:extLst>
              <a:ext uri="{FF2B5EF4-FFF2-40B4-BE49-F238E27FC236}">
                <a16:creationId xmlns:a16="http://schemas.microsoft.com/office/drawing/2014/main" id="{428D5C84-396B-DD4F-39B1-294E97EB4E85}"/>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8882017" y="4340680"/>
            <a:ext cx="3309982" cy="2517320"/>
          </a:xfrm>
        </p:spPr>
      </p:pic>
      <p:sp>
        <p:nvSpPr>
          <p:cNvPr id="4" name="Slide Number Placeholder 3">
            <a:extLst>
              <a:ext uri="{FF2B5EF4-FFF2-40B4-BE49-F238E27FC236}">
                <a16:creationId xmlns:a16="http://schemas.microsoft.com/office/drawing/2014/main" id="{C6CFAF7B-EC04-7F84-AA41-F5ED51249508}"/>
              </a:ext>
            </a:extLst>
          </p:cNvPr>
          <p:cNvSpPr>
            <a:spLocks noGrp="1"/>
          </p:cNvSpPr>
          <p:nvPr>
            <p:ph type="sldNum" sz="quarter" idx="12"/>
          </p:nvPr>
        </p:nvSpPr>
        <p:spPr/>
        <p:txBody>
          <a:bodyPr/>
          <a:lstStyle/>
          <a:p>
            <a:fld id="{F3469444-D02B-D446-9CF8-19DEDDE073D1}" type="slidenum">
              <a:rPr lang="en-US" smtClean="0"/>
              <a:pPr/>
              <a:t>12</a:t>
            </a:fld>
            <a:endParaRPr lang="en-US" dirty="0"/>
          </a:p>
        </p:txBody>
      </p:sp>
      <p:sp>
        <p:nvSpPr>
          <p:cNvPr id="12" name="Rectangle 4">
            <a:extLst>
              <a:ext uri="{FF2B5EF4-FFF2-40B4-BE49-F238E27FC236}">
                <a16:creationId xmlns:a16="http://schemas.microsoft.com/office/drawing/2014/main" id="{A9FEA54A-1472-B9DA-1171-F012A1B0E02A}"/>
              </a:ext>
            </a:extLst>
          </p:cNvPr>
          <p:cNvSpPr txBox="1">
            <a:spLocks noChangeArrowheads="1"/>
          </p:cNvSpPr>
          <p:nvPr/>
        </p:nvSpPr>
        <p:spPr bwMode="auto">
          <a:xfrm>
            <a:off x="1049357" y="2336964"/>
            <a:ext cx="5744227"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name, old, new = </a:t>
            </a:r>
            <a:r>
              <a:rPr lang="en-GB" altLang="en-US" sz="1600" dirty="0" err="1">
                <a:solidFill>
                  <a:schemeClr val="bg1"/>
                </a:solidFill>
                <a:latin typeface="Consolas" panose="020B0609020204030204" pitchFamily="49" charset="0"/>
                <a:cs typeface="Consolas" panose="020B0609020204030204" pitchFamily="49" charset="0"/>
              </a:rPr>
              <a:t>sys.argv</a:t>
            </a:r>
            <a:r>
              <a:rPr lang="en-GB" altLang="en-US" sz="1600" dirty="0">
                <a:solidFill>
                  <a:schemeClr val="bg1"/>
                </a:solidFill>
                <a:latin typeface="Consolas" panose="020B0609020204030204" pitchFamily="49" charset="0"/>
                <a:cs typeface="Consolas" panose="020B0609020204030204" pitchFamily="49" charset="0"/>
              </a:rPr>
              <a:t>[1:]</a:t>
            </a:r>
          </a:p>
          <a:p>
            <a:pPr marL="0" indent="0">
              <a:buNone/>
            </a:pPr>
            <a:r>
              <a:rPr lang="en-GB" altLang="en-US" sz="1600" dirty="0" err="1">
                <a:solidFill>
                  <a:schemeClr val="bg1"/>
                </a:solidFill>
                <a:latin typeface="Consolas" panose="020B0609020204030204" pitchFamily="49" charset="0"/>
                <a:cs typeface="Consolas" panose="020B0609020204030204" pitchFamily="49" charset="0"/>
              </a:rPr>
              <a:t>new_name</a:t>
            </a:r>
            <a:r>
              <a:rPr lang="en-GB" altLang="en-US" sz="1600" dirty="0">
                <a:solidFill>
                  <a:schemeClr val="bg1"/>
                </a:solidFill>
                <a:latin typeface="Consolas" panose="020B0609020204030204" pitchFamily="49" charset="0"/>
                <a:cs typeface="Consolas" panose="020B0609020204030204" pitchFamily="49" charset="0"/>
              </a:rPr>
              <a:t> = </a:t>
            </a:r>
            <a:r>
              <a:rPr lang="en-GB" altLang="en-US" sz="1600" dirty="0" err="1">
                <a:solidFill>
                  <a:schemeClr val="bg1"/>
                </a:solidFill>
                <a:latin typeface="Consolas" panose="020B0609020204030204" pitchFamily="49" charset="0"/>
                <a:cs typeface="Consolas" panose="020B0609020204030204" pitchFamily="49" charset="0"/>
              </a:rPr>
              <a:t>re.sub</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fr</a:t>
            </a:r>
            <a:r>
              <a:rPr lang="en-GB" altLang="en-US" sz="1600" dirty="0">
                <a:solidFill>
                  <a:schemeClr val="bg1"/>
                </a:solidFill>
                <a:latin typeface="Consolas" panose="020B0609020204030204" pitchFamily="49" charset="0"/>
                <a:cs typeface="Consolas" panose="020B0609020204030204" pitchFamily="49" charset="0"/>
              </a:rPr>
              <a:t>"\.{old}</a:t>
            </a:r>
            <a:r>
              <a:rPr lang="en-GB" altLang="en-US" sz="1600" b="1" dirty="0">
                <a:solidFill>
                  <a:schemeClr val="accent1"/>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 f".{new}", name)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a:t>
            </a:r>
            <a:r>
              <a:rPr lang="en-GB" altLang="en-US" sz="1600" dirty="0" err="1">
                <a:solidFill>
                  <a:schemeClr val="bg1"/>
                </a:solidFill>
                <a:latin typeface="Consolas" panose="020B0609020204030204" pitchFamily="49" charset="0"/>
                <a:cs typeface="Consolas" panose="020B0609020204030204" pitchFamily="49" charset="0"/>
              </a:rPr>
              <a:t>f"Renaming</a:t>
            </a:r>
            <a:r>
              <a:rPr lang="en-GB" altLang="en-US" sz="1600" dirty="0">
                <a:solidFill>
                  <a:schemeClr val="bg1"/>
                </a:solidFill>
                <a:latin typeface="Consolas" panose="020B0609020204030204" pitchFamily="49" charset="0"/>
                <a:cs typeface="Consolas" panose="020B0609020204030204" pitchFamily="49" charset="0"/>
              </a:rPr>
              <a:t> {name} to {</a:t>
            </a:r>
            <a:r>
              <a:rPr lang="en-GB" altLang="en-US" sz="1600" dirty="0" err="1">
                <a:solidFill>
                  <a:schemeClr val="bg1"/>
                </a:solidFill>
                <a:latin typeface="Consolas" panose="020B0609020204030204" pitchFamily="49" charset="0"/>
                <a:cs typeface="Consolas" panose="020B0609020204030204" pitchFamily="49" charset="0"/>
              </a:rPr>
              <a:t>new_name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err="1">
                <a:solidFill>
                  <a:schemeClr val="bg1"/>
                </a:solidFill>
                <a:latin typeface="Consolas" panose="020B0609020204030204" pitchFamily="49" charset="0"/>
                <a:cs typeface="Consolas" panose="020B0609020204030204" pitchFamily="49" charset="0"/>
              </a:rPr>
              <a:t>os.rename</a:t>
            </a:r>
            <a:r>
              <a:rPr lang="en-GB" altLang="en-US" sz="1600" dirty="0">
                <a:solidFill>
                  <a:schemeClr val="bg1"/>
                </a:solidFill>
                <a:latin typeface="Consolas" panose="020B0609020204030204" pitchFamily="49" charset="0"/>
                <a:cs typeface="Consolas" panose="020B0609020204030204" pitchFamily="49" charset="0"/>
              </a:rPr>
              <a:t>(name, </a:t>
            </a:r>
            <a:r>
              <a:rPr lang="en-GB" altLang="en-US" sz="1600" dirty="0" err="1">
                <a:solidFill>
                  <a:schemeClr val="bg1"/>
                </a:solidFill>
                <a:latin typeface="Consolas" panose="020B0609020204030204" pitchFamily="49" charset="0"/>
                <a:cs typeface="Consolas" panose="020B0609020204030204" pitchFamily="49" charset="0"/>
              </a:rPr>
              <a:t>new_name</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13" name="Rectangle 4">
            <a:extLst>
              <a:ext uri="{FF2B5EF4-FFF2-40B4-BE49-F238E27FC236}">
                <a16:creationId xmlns:a16="http://schemas.microsoft.com/office/drawing/2014/main" id="{8193CC85-0ED1-FA13-F2F7-672F98E65FF1}"/>
              </a:ext>
            </a:extLst>
          </p:cNvPr>
          <p:cNvSpPr txBox="1">
            <a:spLocks noChangeArrowheads="1"/>
          </p:cNvSpPr>
          <p:nvPr/>
        </p:nvSpPr>
        <p:spPr bwMode="auto">
          <a:xfrm>
            <a:off x="1049357" y="4340680"/>
            <a:ext cx="5744226" cy="2412968"/>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txt = 'Stranger in a strange land'</a:t>
            </a:r>
          </a:p>
          <a:p>
            <a:pPr marL="0" indent="0">
              <a:buNone/>
            </a:pPr>
            <a:r>
              <a:rPr lang="en-GB" altLang="en-US" sz="1600" dirty="0">
                <a:solidFill>
                  <a:schemeClr val="bg1"/>
                </a:solidFill>
                <a:latin typeface="Consolas" panose="020B0609020204030204" pitchFamily="49" charset="0"/>
                <a:cs typeface="Consolas" panose="020B0609020204030204" pitchFamily="49" charset="0"/>
              </a:rPr>
              <a:t>m = </a:t>
            </a:r>
            <a:r>
              <a:rPr lang="en-GB" altLang="en-US" sz="1600" dirty="0" err="1">
                <a:solidFill>
                  <a:schemeClr val="bg1"/>
                </a:solidFill>
                <a:latin typeface="Consolas" panose="020B0609020204030204" pitchFamily="49" charset="0"/>
                <a:cs typeface="Consolas" panose="020B0609020204030204" pitchFamily="49" charset="0"/>
              </a:rPr>
              <a:t>re.search</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r'range</a:t>
            </a:r>
            <a:r>
              <a:rPr lang="en-GB" altLang="en-US" sz="1600" b="1" dirty="0">
                <a:solidFill>
                  <a:schemeClr val="accent1"/>
                </a:solidFill>
                <a:latin typeface="Consolas" panose="020B0609020204030204" pitchFamily="49" charset="0"/>
                <a:cs typeface="Consolas" panose="020B0609020204030204" pitchFamily="49" charset="0"/>
              </a:rPr>
              <a:t>\b</a:t>
            </a:r>
            <a:r>
              <a:rPr lang="en-GB" altLang="en-US" sz="1600" dirty="0">
                <a:solidFill>
                  <a:schemeClr val="bg1"/>
                </a:solidFill>
                <a:latin typeface="Consolas" panose="020B0609020204030204" pitchFamily="49" charset="0"/>
                <a:cs typeface="Consolas" panose="020B0609020204030204" pitchFamily="49" charset="0"/>
              </a:rPr>
              <a:t>', txt)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a:t>
            </a:r>
            <a:r>
              <a:rPr lang="en-GB" altLang="en-US" sz="1600" dirty="0" err="1">
                <a:solidFill>
                  <a:schemeClr val="bg1"/>
                </a:solidFill>
                <a:latin typeface="Consolas" panose="020B0609020204030204" pitchFamily="49" charset="0"/>
                <a:cs typeface="Consolas" panose="020B0609020204030204" pitchFamily="49" charset="0"/>
              </a:rPr>
              <a:t>m.start</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a:solidFill>
                  <a:schemeClr val="bg1"/>
                </a:solidFill>
                <a:latin typeface="Consolas" panose="020B0609020204030204" pitchFamily="49" charset="0"/>
                <a:cs typeface="Consolas" panose="020B0609020204030204" pitchFamily="49" charset="0"/>
              </a:rPr>
              <a:t>txt = 'Stranger in a strange land'</a:t>
            </a:r>
          </a:p>
          <a:p>
            <a:pPr marL="0" indent="0">
              <a:buNone/>
            </a:pPr>
            <a:r>
              <a:rPr lang="en-GB" altLang="en-US" sz="1600" dirty="0">
                <a:solidFill>
                  <a:schemeClr val="bg1"/>
                </a:solidFill>
                <a:latin typeface="Consolas" panose="020B0609020204030204" pitchFamily="49" charset="0"/>
                <a:cs typeface="Consolas" panose="020B0609020204030204" pitchFamily="49" charset="0"/>
              </a:rPr>
              <a:t>m = </a:t>
            </a:r>
            <a:r>
              <a:rPr lang="en-GB" altLang="en-US" sz="1600" dirty="0" err="1">
                <a:solidFill>
                  <a:schemeClr val="bg1"/>
                </a:solidFill>
                <a:latin typeface="Consolas" panose="020B0609020204030204" pitchFamily="49" charset="0"/>
                <a:cs typeface="Consolas" panose="020B0609020204030204" pitchFamily="49" charset="0"/>
              </a:rPr>
              <a:t>re.search</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r'range</a:t>
            </a:r>
            <a:r>
              <a:rPr lang="en-GB" altLang="en-US" sz="1600" b="1" dirty="0">
                <a:solidFill>
                  <a:schemeClr val="accent1"/>
                </a:solidFill>
                <a:latin typeface="Consolas" panose="020B0609020204030204" pitchFamily="49" charset="0"/>
                <a:cs typeface="Consolas" panose="020B0609020204030204" pitchFamily="49" charset="0"/>
              </a:rPr>
              <a:t>\B</a:t>
            </a:r>
            <a:r>
              <a:rPr lang="en-GB" altLang="en-US" sz="1600" dirty="0">
                <a:solidFill>
                  <a:schemeClr val="bg1"/>
                </a:solidFill>
                <a:latin typeface="Consolas" panose="020B0609020204030204" pitchFamily="49" charset="0"/>
                <a:cs typeface="Consolas" panose="020B0609020204030204" pitchFamily="49" charset="0"/>
              </a:rPr>
              <a:t>', txt)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a:t>
            </a:r>
            <a:r>
              <a:rPr lang="en-GB" altLang="en-US" sz="1600" dirty="0" err="1">
                <a:solidFill>
                  <a:schemeClr val="bg1"/>
                </a:solidFill>
                <a:latin typeface="Consolas" panose="020B0609020204030204" pitchFamily="49" charset="0"/>
                <a:cs typeface="Consolas" panose="020B0609020204030204" pitchFamily="49" charset="0"/>
              </a:rPr>
              <a:t>m.start</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14" name="TextBox 13">
            <a:extLst>
              <a:ext uri="{FF2B5EF4-FFF2-40B4-BE49-F238E27FC236}">
                <a16:creationId xmlns:a16="http://schemas.microsoft.com/office/drawing/2014/main" id="{29BED467-449F-19C1-297A-ADBDDB4B2B25}"/>
              </a:ext>
            </a:extLst>
          </p:cNvPr>
          <p:cNvSpPr txBox="1"/>
          <p:nvPr/>
        </p:nvSpPr>
        <p:spPr>
          <a:xfrm>
            <a:off x="6793583" y="6384316"/>
            <a:ext cx="414937" cy="369332"/>
          </a:xfrm>
          <a:prstGeom prst="rect">
            <a:avLst/>
          </a:prstGeom>
          <a:solidFill>
            <a:schemeClr val="bg1"/>
          </a:solidFill>
          <a:ln>
            <a:solidFill>
              <a:schemeClr val="tx1"/>
            </a:solidFill>
          </a:ln>
        </p:spPr>
        <p:txBody>
          <a:bodyPr wrap="square" rtlCol="0">
            <a:spAutoFit/>
          </a:bodyPr>
          <a:lstStyle/>
          <a:p>
            <a:r>
              <a:rPr lang="en-GB" dirty="0"/>
              <a:t>2</a:t>
            </a:r>
          </a:p>
        </p:txBody>
      </p:sp>
      <p:sp>
        <p:nvSpPr>
          <p:cNvPr id="15" name="TextBox 14">
            <a:extLst>
              <a:ext uri="{FF2B5EF4-FFF2-40B4-BE49-F238E27FC236}">
                <a16:creationId xmlns:a16="http://schemas.microsoft.com/office/drawing/2014/main" id="{5C8397DF-CC0E-7277-AC90-D2636811E5C6}"/>
              </a:ext>
            </a:extLst>
          </p:cNvPr>
          <p:cNvSpPr txBox="1"/>
          <p:nvPr/>
        </p:nvSpPr>
        <p:spPr>
          <a:xfrm>
            <a:off x="6793583" y="5029033"/>
            <a:ext cx="536857" cy="369332"/>
          </a:xfrm>
          <a:prstGeom prst="rect">
            <a:avLst/>
          </a:prstGeom>
          <a:solidFill>
            <a:schemeClr val="bg1"/>
          </a:solidFill>
          <a:ln>
            <a:solidFill>
              <a:schemeClr val="tx1"/>
            </a:solidFill>
          </a:ln>
        </p:spPr>
        <p:txBody>
          <a:bodyPr wrap="square" rtlCol="0">
            <a:spAutoFit/>
          </a:bodyPr>
          <a:lstStyle/>
          <a:p>
            <a:r>
              <a:rPr lang="en-GB" dirty="0"/>
              <a:t>16</a:t>
            </a:r>
          </a:p>
        </p:txBody>
      </p:sp>
      <p:sp>
        <p:nvSpPr>
          <p:cNvPr id="16" name="TextBox 15">
            <a:extLst>
              <a:ext uri="{FF2B5EF4-FFF2-40B4-BE49-F238E27FC236}">
                <a16:creationId xmlns:a16="http://schemas.microsoft.com/office/drawing/2014/main" id="{98BB15B1-1DD6-886E-1A12-80F8B0D414ED}"/>
              </a:ext>
            </a:extLst>
          </p:cNvPr>
          <p:cNvSpPr txBox="1"/>
          <p:nvPr/>
        </p:nvSpPr>
        <p:spPr>
          <a:xfrm>
            <a:off x="6793583" y="3101672"/>
            <a:ext cx="3523898" cy="369332"/>
          </a:xfrm>
          <a:prstGeom prst="rect">
            <a:avLst/>
          </a:prstGeom>
          <a:solidFill>
            <a:schemeClr val="bg1"/>
          </a:solidFill>
          <a:ln>
            <a:solidFill>
              <a:schemeClr val="tx1"/>
            </a:solidFill>
          </a:ln>
        </p:spPr>
        <p:txBody>
          <a:bodyPr wrap="square" rtlCol="0">
            <a:spAutoFit/>
          </a:bodyPr>
          <a:lstStyle/>
          <a:p>
            <a:r>
              <a:rPr lang="en-GB" dirty="0"/>
              <a:t>Renaming archive.1 to archive.2 </a:t>
            </a:r>
          </a:p>
        </p:txBody>
      </p:sp>
    </p:spTree>
    <p:extLst>
      <p:ext uri="{BB962C8B-B14F-4D97-AF65-F5344CB8AC3E}">
        <p14:creationId xmlns:p14="http://schemas.microsoft.com/office/powerpoint/2010/main" val="22650271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4B72E-426E-BD09-C658-B107074B473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E94E929-BA5D-E3A1-75D1-7F595AD7A7CF}"/>
              </a:ext>
            </a:extLst>
          </p:cNvPr>
          <p:cNvSpPr>
            <a:spLocks noGrp="1"/>
          </p:cNvSpPr>
          <p:nvPr>
            <p:ph type="ctrTitle"/>
          </p:nvPr>
        </p:nvSpPr>
        <p:spPr/>
        <p:txBody>
          <a:bodyPr/>
          <a:lstStyle/>
          <a:p>
            <a:r>
              <a:rPr lang="en-GB" dirty="0"/>
              <a:t>Example – matching alternatives</a:t>
            </a:r>
          </a:p>
        </p:txBody>
      </p:sp>
      <p:sp>
        <p:nvSpPr>
          <p:cNvPr id="10" name="Text Placeholder 9">
            <a:extLst>
              <a:ext uri="{FF2B5EF4-FFF2-40B4-BE49-F238E27FC236}">
                <a16:creationId xmlns:a16="http://schemas.microsoft.com/office/drawing/2014/main" id="{9B68A323-6DD4-0404-7735-17B0C89F4B4B}"/>
              </a:ext>
            </a:extLst>
          </p:cNvPr>
          <p:cNvSpPr>
            <a:spLocks noGrp="1"/>
          </p:cNvSpPr>
          <p:nvPr>
            <p:ph type="body" sz="quarter" idx="13"/>
          </p:nvPr>
        </p:nvSpPr>
        <p:spPr/>
        <p:txBody>
          <a:bodyPr/>
          <a:lstStyle/>
          <a:p>
            <a:r>
              <a:rPr lang="en-GB" b="1" dirty="0"/>
              <a:t>The | character separates alternative words or patterns</a:t>
            </a:r>
          </a:p>
          <a:p>
            <a:endParaRPr lang="en-GB" b="1" dirty="0"/>
          </a:p>
          <a:p>
            <a:endParaRPr lang="en-GB" b="1" dirty="0"/>
          </a:p>
          <a:p>
            <a:endParaRPr lang="en-GB" b="1" dirty="0"/>
          </a:p>
          <a:p>
            <a:r>
              <a:rPr lang="en-GB" b="1" dirty="0"/>
              <a:t>Use parentheses to group alternatives</a:t>
            </a:r>
          </a:p>
          <a:p>
            <a:pPr marL="285750" indent="-285750">
              <a:buFont typeface="Arial" panose="020B0604020202020204" pitchFamily="34" charset="0"/>
              <a:buChar char="•"/>
            </a:pPr>
            <a:r>
              <a:rPr lang="en-GB" dirty="0"/>
              <a:t>Required with text before or following alternatives</a:t>
            </a:r>
          </a:p>
        </p:txBody>
      </p:sp>
      <p:pic>
        <p:nvPicPr>
          <p:cNvPr id="13" name="Content Placeholder 12" descr="Coins falling into a glass of water&#10;&#10;AI-generated content may be incorrect.">
            <a:extLst>
              <a:ext uri="{FF2B5EF4-FFF2-40B4-BE49-F238E27FC236}">
                <a16:creationId xmlns:a16="http://schemas.microsoft.com/office/drawing/2014/main" id="{480A541D-FB9D-2679-073A-F503B009B938}"/>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8759724" y="4601657"/>
            <a:ext cx="3432276" cy="2256343"/>
          </a:xfrm>
        </p:spPr>
      </p:pic>
      <p:sp>
        <p:nvSpPr>
          <p:cNvPr id="4" name="Slide Number Placeholder 3">
            <a:extLst>
              <a:ext uri="{FF2B5EF4-FFF2-40B4-BE49-F238E27FC236}">
                <a16:creationId xmlns:a16="http://schemas.microsoft.com/office/drawing/2014/main" id="{2306786E-E5A5-33F0-65D3-454DC54BBFCE}"/>
              </a:ext>
            </a:extLst>
          </p:cNvPr>
          <p:cNvSpPr>
            <a:spLocks noGrp="1"/>
          </p:cNvSpPr>
          <p:nvPr>
            <p:ph type="sldNum" sz="quarter" idx="12"/>
          </p:nvPr>
        </p:nvSpPr>
        <p:spPr/>
        <p:txBody>
          <a:bodyPr/>
          <a:lstStyle/>
          <a:p>
            <a:fld id="{F3469444-D02B-D446-9CF8-19DEDDE073D1}" type="slidenum">
              <a:rPr lang="en-US" smtClean="0"/>
              <a:pPr/>
              <a:t>13</a:t>
            </a:fld>
            <a:endParaRPr lang="en-US" dirty="0"/>
          </a:p>
        </p:txBody>
      </p:sp>
      <p:sp>
        <p:nvSpPr>
          <p:cNvPr id="2" name="Rectangle 4">
            <a:extLst>
              <a:ext uri="{FF2B5EF4-FFF2-40B4-BE49-F238E27FC236}">
                <a16:creationId xmlns:a16="http://schemas.microsoft.com/office/drawing/2014/main" id="{BBF8D159-48F7-8E7C-4043-873C582E5B41}"/>
              </a:ext>
            </a:extLst>
          </p:cNvPr>
          <p:cNvSpPr txBox="1">
            <a:spLocks noChangeArrowheads="1"/>
          </p:cNvSpPr>
          <p:nvPr/>
        </p:nvSpPr>
        <p:spPr bwMode="auto">
          <a:xfrm>
            <a:off x="561675" y="2113254"/>
            <a:ext cx="7109125"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drink = 'A </a:t>
            </a:r>
            <a:r>
              <a:rPr lang="en-GB" altLang="en-US" b="1" dirty="0">
                <a:solidFill>
                  <a:schemeClr val="accent1"/>
                </a:solidFill>
                <a:latin typeface="Consolas" panose="020B0609020204030204" pitchFamily="49" charset="0"/>
                <a:cs typeface="Consolas" panose="020B0609020204030204" pitchFamily="49" charset="0"/>
              </a:rPr>
              <a:t>glass</a:t>
            </a:r>
            <a:r>
              <a:rPr lang="en-GB" altLang="en-US" dirty="0">
                <a:solidFill>
                  <a:schemeClr val="bg1"/>
                </a:solidFill>
                <a:latin typeface="Consolas" panose="020B0609020204030204" pitchFamily="49" charset="0"/>
                <a:cs typeface="Consolas" panose="020B0609020204030204" pitchFamily="49" charset="0"/>
              </a:rPr>
              <a:t> of </a:t>
            </a:r>
            <a:r>
              <a:rPr lang="en-GB" altLang="en-US" b="1" dirty="0">
                <a:solidFill>
                  <a:schemeClr val="accent2"/>
                </a:solidFill>
                <a:latin typeface="Consolas" panose="020B0609020204030204" pitchFamily="49" charset="0"/>
                <a:cs typeface="Consolas" panose="020B0609020204030204" pitchFamily="49" charset="0"/>
              </a:rPr>
              <a:t>Glenfiddich</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if </a:t>
            </a:r>
            <a:r>
              <a:rPr lang="en-GB" altLang="en-US" dirty="0" err="1">
                <a:solidFill>
                  <a:schemeClr val="bg1"/>
                </a:solidFill>
                <a:latin typeface="Consolas" panose="020B0609020204030204" pitchFamily="49" charset="0"/>
                <a:cs typeface="Consolas" panose="020B0609020204030204" pitchFamily="49" charset="0"/>
              </a:rPr>
              <a:t>re.search</a:t>
            </a:r>
            <a:r>
              <a:rPr lang="en-GB" altLang="en-US" dirty="0">
                <a:solidFill>
                  <a:schemeClr val="bg1"/>
                </a:solidFill>
                <a:latin typeface="Consolas" panose="020B0609020204030204" pitchFamily="49" charset="0"/>
                <a:cs typeface="Consolas" panose="020B0609020204030204" pitchFamily="49" charset="0"/>
              </a:rPr>
              <a:t>(</a:t>
            </a:r>
            <a:r>
              <a:rPr lang="en-GB" altLang="en-US" b="1" dirty="0" err="1">
                <a:solidFill>
                  <a:schemeClr val="accent2"/>
                </a:solidFill>
                <a:latin typeface="Consolas" panose="020B0609020204030204" pitchFamily="49" charset="0"/>
                <a:cs typeface="Consolas" panose="020B0609020204030204" pitchFamily="49" charset="0"/>
              </a:rPr>
              <a:t>r’Glenfiddich</a:t>
            </a:r>
            <a:r>
              <a:rPr lang="en-GB" altLang="en-US" b="1" dirty="0" err="1">
                <a:solidFill>
                  <a:srgbClr val="FFFF00"/>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Lagavulin</a:t>
            </a:r>
            <a:r>
              <a:rPr lang="en-GB" altLang="en-US" b="1" dirty="0" err="1">
                <a:solidFill>
                  <a:srgbClr val="FFFF00"/>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Talisker</a:t>
            </a:r>
            <a:r>
              <a:rPr lang="en-GB" altLang="en-US" dirty="0">
                <a:solidFill>
                  <a:schemeClr val="bg1"/>
                </a:solidFill>
                <a:latin typeface="Consolas" panose="020B0609020204030204" pitchFamily="49" charset="0"/>
                <a:cs typeface="Consolas" panose="020B0609020204030204" pitchFamily="49" charset="0"/>
              </a:rPr>
              <a:t>', drink):</a:t>
            </a:r>
          </a:p>
          <a:p>
            <a:pPr marL="0" indent="0">
              <a:buNone/>
            </a:pPr>
            <a:r>
              <a:rPr lang="en-GB" altLang="en-US" dirty="0">
                <a:solidFill>
                  <a:schemeClr val="bg1"/>
                </a:solidFill>
                <a:latin typeface="Consolas" panose="020B0609020204030204" pitchFamily="49" charset="0"/>
                <a:cs typeface="Consolas" panose="020B0609020204030204" pitchFamily="49" charset="0"/>
              </a:rPr>
              <a:t>    print("It's a Scottish Whisky!") </a:t>
            </a:r>
          </a:p>
        </p:txBody>
      </p:sp>
      <p:sp>
        <p:nvSpPr>
          <p:cNvPr id="9" name="Rectangle 4">
            <a:extLst>
              <a:ext uri="{FF2B5EF4-FFF2-40B4-BE49-F238E27FC236}">
                <a16:creationId xmlns:a16="http://schemas.microsoft.com/office/drawing/2014/main" id="{07B9BE8E-DBF6-F237-4E1A-B978FE644275}"/>
              </a:ext>
            </a:extLst>
          </p:cNvPr>
          <p:cNvSpPr txBox="1">
            <a:spLocks noChangeArrowheads="1"/>
          </p:cNvSpPr>
          <p:nvPr/>
        </p:nvSpPr>
        <p:spPr bwMode="auto">
          <a:xfrm>
            <a:off x="561675" y="4406103"/>
            <a:ext cx="8978565" cy="14742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pattern = </a:t>
            </a:r>
            <a:r>
              <a:rPr lang="en-GB" altLang="en-US" dirty="0" err="1">
                <a:solidFill>
                  <a:schemeClr val="bg1"/>
                </a:solidFill>
                <a:latin typeface="Consolas" panose="020B0609020204030204" pitchFamily="49" charset="0"/>
                <a:cs typeface="Consolas" panose="020B0609020204030204" pitchFamily="49" charset="0"/>
              </a:rPr>
              <a:t>r'A</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rgbClr val="FFFF00"/>
                </a:solidFill>
                <a:latin typeface="Consolas" panose="020B0609020204030204" pitchFamily="49" charset="0"/>
                <a:cs typeface="Consolas" panose="020B0609020204030204" pitchFamily="49" charset="0"/>
              </a:rPr>
              <a:t>(</a:t>
            </a:r>
            <a:r>
              <a:rPr lang="en-GB" altLang="en-US" dirty="0" err="1">
                <a:solidFill>
                  <a:schemeClr val="accent1"/>
                </a:solidFill>
                <a:latin typeface="Consolas" panose="020B0609020204030204" pitchFamily="49" charset="0"/>
                <a:cs typeface="Consolas" panose="020B0609020204030204" pitchFamily="49" charset="0"/>
              </a:rPr>
              <a:t>glass</a:t>
            </a:r>
            <a:r>
              <a:rPr lang="en-GB" altLang="en-US" b="1" dirty="0" err="1">
                <a:solidFill>
                  <a:srgbClr val="FFFF00"/>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bottle</a:t>
            </a:r>
            <a:r>
              <a:rPr lang="en-GB" altLang="en-US" b="1" dirty="0" err="1">
                <a:solidFill>
                  <a:srgbClr val="FFFF00"/>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barrel</a:t>
            </a:r>
            <a:r>
              <a:rPr lang="en-GB" altLang="en-US" b="1" dirty="0">
                <a:solidFill>
                  <a:srgbClr val="FFFF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 of </a:t>
            </a:r>
            <a:r>
              <a:rPr lang="en-GB" altLang="en-US" b="1" dirty="0">
                <a:solidFill>
                  <a:srgbClr val="FFFF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Irn </a:t>
            </a:r>
            <a:r>
              <a:rPr lang="en-GB" altLang="en-US" dirty="0" err="1">
                <a:solidFill>
                  <a:schemeClr val="bg1"/>
                </a:solidFill>
                <a:latin typeface="Consolas" panose="020B0609020204030204" pitchFamily="49" charset="0"/>
                <a:cs typeface="Consolas" panose="020B0609020204030204" pitchFamily="49" charset="0"/>
              </a:rPr>
              <a:t>Bru</a:t>
            </a:r>
            <a:r>
              <a:rPr lang="en-GB" altLang="en-US" b="1" dirty="0" err="1">
                <a:solidFill>
                  <a:srgbClr val="FFFF00"/>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Buckfast</a:t>
            </a:r>
            <a:r>
              <a:rPr lang="en-GB" altLang="en-US" b="1" dirty="0" err="1">
                <a:solidFill>
                  <a:srgbClr val="FFFF00"/>
                </a:solidFill>
                <a:latin typeface="Consolas" panose="020B0609020204030204" pitchFamily="49" charset="0"/>
                <a:cs typeface="Consolas" panose="020B0609020204030204" pitchFamily="49" charset="0"/>
              </a:rPr>
              <a:t>|</a:t>
            </a:r>
            <a:r>
              <a:rPr lang="en-GB" altLang="en-US" dirty="0" err="1">
                <a:solidFill>
                  <a:schemeClr val="accent2"/>
                </a:solidFill>
                <a:latin typeface="Consolas" panose="020B0609020204030204" pitchFamily="49" charset="0"/>
                <a:cs typeface="Consolas" panose="020B0609020204030204" pitchFamily="49" charset="0"/>
              </a:rPr>
              <a:t>Glenfiddich</a:t>
            </a:r>
            <a:r>
              <a:rPr lang="en-GB" altLang="en-US" b="1" dirty="0">
                <a:solidFill>
                  <a:srgbClr val="FFFF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a:t>
            </a:r>
          </a:p>
          <a:p>
            <a:pPr marL="0" indent="0">
              <a:buNone/>
            </a:pPr>
            <a:endParaRPr lang="en-GB" altLang="en-US" dirty="0">
              <a:solidFill>
                <a:schemeClr val="bg1"/>
              </a:solidFill>
              <a:latin typeface="Consolas" panose="020B0609020204030204" pitchFamily="49" charset="0"/>
              <a:cs typeface="Consolas" panose="020B0609020204030204" pitchFamily="49" charset="0"/>
            </a:endParaRPr>
          </a:p>
          <a:p>
            <a:pPr marL="0" indent="0">
              <a:buNone/>
            </a:pPr>
            <a:r>
              <a:rPr lang="en-GB" altLang="en-US" dirty="0">
                <a:solidFill>
                  <a:schemeClr val="bg1"/>
                </a:solidFill>
                <a:latin typeface="Consolas" panose="020B0609020204030204" pitchFamily="49" charset="0"/>
                <a:cs typeface="Consolas" panose="020B0609020204030204" pitchFamily="49" charset="0"/>
              </a:rPr>
              <a:t>if </a:t>
            </a:r>
            <a:r>
              <a:rPr lang="en-GB" altLang="en-US" dirty="0" err="1">
                <a:solidFill>
                  <a:schemeClr val="bg1"/>
                </a:solidFill>
                <a:latin typeface="Consolas" panose="020B0609020204030204" pitchFamily="49" charset="0"/>
                <a:cs typeface="Consolas" panose="020B0609020204030204" pitchFamily="49" charset="0"/>
              </a:rPr>
              <a:t>re.search</a:t>
            </a:r>
            <a:r>
              <a:rPr lang="en-GB" altLang="en-US" dirty="0">
                <a:solidFill>
                  <a:schemeClr val="bg1"/>
                </a:solidFill>
                <a:latin typeface="Consolas" panose="020B0609020204030204" pitchFamily="49" charset="0"/>
                <a:cs typeface="Consolas" panose="020B0609020204030204" pitchFamily="49" charset="0"/>
              </a:rPr>
              <a:t>(pattern, drink): </a:t>
            </a:r>
          </a:p>
          <a:p>
            <a:pPr marL="0" indent="0">
              <a:buNone/>
            </a:pPr>
            <a:r>
              <a:rPr lang="en-GB" altLang="en-US" dirty="0">
                <a:solidFill>
                  <a:schemeClr val="bg1"/>
                </a:solidFill>
                <a:latin typeface="Consolas" panose="020B0609020204030204" pitchFamily="49" charset="0"/>
                <a:cs typeface="Consolas" panose="020B0609020204030204" pitchFamily="49" charset="0"/>
              </a:rPr>
              <a:t>    print("This drink is suitable for the Scots!")</a:t>
            </a:r>
          </a:p>
        </p:txBody>
      </p:sp>
    </p:spTree>
    <p:extLst>
      <p:ext uri="{BB962C8B-B14F-4D97-AF65-F5344CB8AC3E}">
        <p14:creationId xmlns:p14="http://schemas.microsoft.com/office/powerpoint/2010/main" val="34778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FB5858-DAC3-AECB-ACB0-EAB2FFB0CE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269AD3-8CC6-902B-8591-111AAF4B08E4}"/>
              </a:ext>
            </a:extLst>
          </p:cNvPr>
          <p:cNvSpPr>
            <a:spLocks noGrp="1"/>
          </p:cNvSpPr>
          <p:nvPr>
            <p:ph type="ctrTitle"/>
          </p:nvPr>
        </p:nvSpPr>
        <p:spPr/>
        <p:txBody>
          <a:bodyPr/>
          <a:lstStyle/>
          <a:p>
            <a:r>
              <a:rPr lang="en-GB" dirty="0"/>
              <a:t>Example – repeat quantifiers</a:t>
            </a:r>
          </a:p>
        </p:txBody>
      </p:sp>
      <p:sp>
        <p:nvSpPr>
          <p:cNvPr id="3" name="Text Placeholder 2">
            <a:extLst>
              <a:ext uri="{FF2B5EF4-FFF2-40B4-BE49-F238E27FC236}">
                <a16:creationId xmlns:a16="http://schemas.microsoft.com/office/drawing/2014/main" id="{12729035-1E46-2751-0383-6B3774F51742}"/>
              </a:ext>
            </a:extLst>
          </p:cNvPr>
          <p:cNvSpPr>
            <a:spLocks noGrp="1"/>
          </p:cNvSpPr>
          <p:nvPr>
            <p:ph type="body" sz="quarter" idx="14"/>
          </p:nvPr>
        </p:nvSpPr>
        <p:spPr>
          <a:xfrm>
            <a:off x="443921" y="1473732"/>
            <a:ext cx="7686287" cy="4320782"/>
          </a:xfrm>
        </p:spPr>
        <p:txBody>
          <a:bodyPr/>
          <a:lstStyle/>
          <a:p>
            <a:r>
              <a:rPr lang="en-GB" b="1" dirty="0"/>
              <a:t>Quantifier characters repeat the preceding pattern</a:t>
            </a:r>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a:t>Greedy Vs Lazy</a:t>
            </a:r>
          </a:p>
        </p:txBody>
      </p:sp>
      <p:sp>
        <p:nvSpPr>
          <p:cNvPr id="4" name="Slide Number Placeholder 3">
            <a:extLst>
              <a:ext uri="{FF2B5EF4-FFF2-40B4-BE49-F238E27FC236}">
                <a16:creationId xmlns:a16="http://schemas.microsoft.com/office/drawing/2014/main" id="{3DAE339D-DCC1-EC3C-06EF-06EFDF5E115D}"/>
              </a:ext>
            </a:extLst>
          </p:cNvPr>
          <p:cNvSpPr>
            <a:spLocks noGrp="1"/>
          </p:cNvSpPr>
          <p:nvPr>
            <p:ph type="sldNum" sz="quarter" idx="12"/>
          </p:nvPr>
        </p:nvSpPr>
        <p:spPr/>
        <p:txBody>
          <a:bodyPr/>
          <a:lstStyle/>
          <a:p>
            <a:fld id="{F3469444-D02B-D446-9CF8-19DEDDE073D1}" type="slidenum">
              <a:rPr lang="en-US" smtClean="0"/>
              <a:pPr/>
              <a:t>14</a:t>
            </a:fld>
            <a:endParaRPr lang="en-US" dirty="0"/>
          </a:p>
        </p:txBody>
      </p:sp>
      <p:graphicFrame>
        <p:nvGraphicFramePr>
          <p:cNvPr id="6" name="Table 5">
            <a:extLst>
              <a:ext uri="{FF2B5EF4-FFF2-40B4-BE49-F238E27FC236}">
                <a16:creationId xmlns:a16="http://schemas.microsoft.com/office/drawing/2014/main" id="{829432AC-420F-D9FC-4347-584AB459462A}"/>
              </a:ext>
            </a:extLst>
          </p:cNvPr>
          <p:cNvGraphicFramePr>
            <a:graphicFrameLocks noGrp="1"/>
          </p:cNvGraphicFramePr>
          <p:nvPr>
            <p:extLst>
              <p:ext uri="{D42A27DB-BD31-4B8C-83A1-F6EECF244321}">
                <p14:modId xmlns:p14="http://schemas.microsoft.com/office/powerpoint/2010/main" val="2866543463"/>
              </p:ext>
            </p:extLst>
          </p:nvPr>
        </p:nvGraphicFramePr>
        <p:xfrm>
          <a:off x="678180" y="1822442"/>
          <a:ext cx="6729617" cy="1455499"/>
        </p:xfrm>
        <a:graphic>
          <a:graphicData uri="http://schemas.openxmlformats.org/drawingml/2006/table">
            <a:tbl>
              <a:tblPr firstRow="1" bandRow="1">
                <a:tableStyleId>{5C22544A-7EE6-4342-B048-85BDC9FD1C3A}</a:tableStyleId>
              </a:tblPr>
              <a:tblGrid>
                <a:gridCol w="1904180">
                  <a:extLst>
                    <a:ext uri="{9D8B030D-6E8A-4147-A177-3AD203B41FA5}">
                      <a16:colId xmlns:a16="http://schemas.microsoft.com/office/drawing/2014/main" val="1551974525"/>
                    </a:ext>
                  </a:extLst>
                </a:gridCol>
                <a:gridCol w="745790">
                  <a:extLst>
                    <a:ext uri="{9D8B030D-6E8A-4147-A177-3AD203B41FA5}">
                      <a16:colId xmlns:a16="http://schemas.microsoft.com/office/drawing/2014/main" val="2268743316"/>
                    </a:ext>
                  </a:extLst>
                </a:gridCol>
                <a:gridCol w="1197288">
                  <a:extLst>
                    <a:ext uri="{9D8B030D-6E8A-4147-A177-3AD203B41FA5}">
                      <a16:colId xmlns:a16="http://schemas.microsoft.com/office/drawing/2014/main" val="587885695"/>
                    </a:ext>
                  </a:extLst>
                </a:gridCol>
                <a:gridCol w="2882359">
                  <a:extLst>
                    <a:ext uri="{9D8B030D-6E8A-4147-A177-3AD203B41FA5}">
                      <a16:colId xmlns:a16="http://schemas.microsoft.com/office/drawing/2014/main" val="1738124389"/>
                    </a:ext>
                  </a:extLst>
                </a:gridCol>
              </a:tblGrid>
              <a:tr h="370861">
                <a:tc>
                  <a:txBody>
                    <a:bodyPr/>
                    <a:lstStyle/>
                    <a:p>
                      <a:pPr algn="ctr"/>
                      <a:r>
                        <a:rPr lang="en-GB" sz="1800" dirty="0">
                          <a:solidFill>
                            <a:schemeClr val="tx2"/>
                          </a:solidFill>
                        </a:rPr>
                        <a:t>Repetition</a:t>
                      </a:r>
                    </a:p>
                  </a:txBody>
                  <a:tcPr marL="73273" marR="73273" marT="36637" marB="36637" anchor="ctr">
                    <a:solidFill>
                      <a:schemeClr val="accent6"/>
                    </a:solidFill>
                  </a:tcPr>
                </a:tc>
                <a:tc>
                  <a:txBody>
                    <a:bodyPr/>
                    <a:lstStyle/>
                    <a:p>
                      <a:pPr algn="ctr"/>
                      <a:r>
                        <a:rPr lang="en-GB" sz="1800" dirty="0">
                          <a:solidFill>
                            <a:schemeClr val="tx2"/>
                          </a:solidFill>
                        </a:rPr>
                        <a:t>Char</a:t>
                      </a:r>
                    </a:p>
                  </a:txBody>
                  <a:tcPr marL="73273" marR="73273" marT="36637" marB="36637" anchor="ctr">
                    <a:solidFill>
                      <a:schemeClr val="accent6"/>
                    </a:solidFill>
                  </a:tcPr>
                </a:tc>
                <a:tc>
                  <a:txBody>
                    <a:bodyPr/>
                    <a:lstStyle/>
                    <a:p>
                      <a:pPr algn="ctr"/>
                      <a:r>
                        <a:rPr lang="en-GB" sz="1800" dirty="0">
                          <a:solidFill>
                            <a:schemeClr val="tx2"/>
                          </a:solidFill>
                        </a:rPr>
                        <a:t>Example</a:t>
                      </a:r>
                    </a:p>
                  </a:txBody>
                  <a:tcPr marL="73273" marR="73273" marT="36637" marB="36637" anchor="ctr">
                    <a:solidFill>
                      <a:schemeClr val="accent6"/>
                    </a:solidFill>
                  </a:tcPr>
                </a:tc>
                <a:tc>
                  <a:txBody>
                    <a:bodyPr/>
                    <a:lstStyle/>
                    <a:p>
                      <a:pPr algn="ctr"/>
                      <a:r>
                        <a:rPr lang="en-GB" sz="1800" dirty="0">
                          <a:solidFill>
                            <a:schemeClr val="tx2"/>
                          </a:solidFill>
                        </a:rPr>
                        <a:t>Comment</a:t>
                      </a:r>
                    </a:p>
                  </a:txBody>
                  <a:tcPr marL="73273" marR="73273" marT="36637" marB="36637" anchor="ctr">
                    <a:solidFill>
                      <a:schemeClr val="accent6"/>
                    </a:solidFill>
                  </a:tcPr>
                </a:tc>
                <a:extLst>
                  <a:ext uri="{0D108BD9-81ED-4DB2-BD59-A6C34878D82A}">
                    <a16:rowId xmlns:a16="http://schemas.microsoft.com/office/drawing/2014/main" val="2345767861"/>
                  </a:ext>
                </a:extLst>
              </a:tr>
              <a:tr h="335733">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0" i="0" dirty="0">
                          <a:latin typeface="+mn-lt"/>
                          <a:cs typeface="Courier New" panose="02070309020205020404" pitchFamily="49" charset="0"/>
                        </a:rPr>
                        <a:t>0 or once</a:t>
                      </a:r>
                      <a:endParaRPr lang="en-GB" sz="1800" b="0" i="0" dirty="0">
                        <a:latin typeface="+mn-lt"/>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lgn="ctr">
                        <a:spcBef>
                          <a:spcPts val="600"/>
                        </a:spcBef>
                      </a:pPr>
                      <a:r>
                        <a:rPr lang="en-US" dirty="0"/>
                        <a:t>?</a:t>
                      </a:r>
                      <a:endParaRPr lang="en-US" altLang="en-US" sz="1800" dirty="0"/>
                    </a:p>
                  </a:txBody>
                  <a:tcPr marL="73273" marR="73273" marT="36637" marB="36637" anchor="ctr">
                    <a:solidFill>
                      <a:schemeClr val="accent6">
                        <a:lumMod val="40000"/>
                        <a:lumOff val="60000"/>
                      </a:schemeClr>
                    </a:solidFill>
                  </a:tcPr>
                </a:tc>
                <a:tc>
                  <a:txBody>
                    <a:bodyPr/>
                    <a:lstStyle/>
                    <a:p>
                      <a:pPr algn="ctr">
                        <a:spcBef>
                          <a:spcPts val="600"/>
                        </a:spcBef>
                      </a:pPr>
                      <a:r>
                        <a:rPr lang="en-US" altLang="en-US" sz="1800" dirty="0"/>
                        <a:t>[+-]?</a:t>
                      </a:r>
                    </a:p>
                  </a:txBody>
                  <a:tcPr marL="73273" marR="73273" marT="36637" marB="36637" anchor="ctr">
                    <a:solidFill>
                      <a:schemeClr val="accent6">
                        <a:lumMod val="40000"/>
                        <a:lumOff val="60000"/>
                      </a:schemeClr>
                    </a:solidFill>
                  </a:tcPr>
                </a:tc>
                <a:tc>
                  <a:txBody>
                    <a:bodyPr/>
                    <a:lstStyle/>
                    <a:p>
                      <a:pPr algn="l">
                        <a:spcBef>
                          <a:spcPts val="600"/>
                        </a:spcBef>
                      </a:pPr>
                      <a:r>
                        <a:rPr lang="en-US" altLang="en-US" sz="1800" dirty="0"/>
                        <a:t>Optional sign</a:t>
                      </a: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3137229064"/>
                  </a:ext>
                </a:extLst>
              </a:tr>
              <a:tr h="320334">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0" i="0" dirty="0">
                          <a:latin typeface="+mn-lt"/>
                          <a:cs typeface="Courier New" panose="02070309020205020404" pitchFamily="49" charset="0"/>
                        </a:rPr>
                        <a:t>0 or many</a:t>
                      </a:r>
                      <a:endParaRPr lang="en-GB" sz="1800" b="0" i="0" dirty="0">
                        <a:latin typeface="+mn-lt"/>
                        <a:cs typeface="Courier New" panose="02070309020205020404" pitchFamily="49" charset="0"/>
                      </a:endParaRPr>
                    </a:p>
                  </a:txBody>
                  <a:tcPr marL="73273" marR="73273" marT="36637" marB="36637" anchor="ctr">
                    <a:solidFill>
                      <a:schemeClr val="accent6">
                        <a:lumMod val="20000"/>
                        <a:lumOff val="80000"/>
                      </a:schemeClr>
                    </a:solidFill>
                  </a:tcPr>
                </a:tc>
                <a:tc>
                  <a:txBody>
                    <a:bodyPr/>
                    <a:lstStyle/>
                    <a:p>
                      <a:pPr algn="ctr">
                        <a:spcBef>
                          <a:spcPts val="600"/>
                        </a:spcBef>
                      </a:pPr>
                      <a:r>
                        <a:rPr lang="en-US" altLang="en-US" sz="1800" dirty="0"/>
                        <a:t>*</a:t>
                      </a:r>
                    </a:p>
                  </a:txBody>
                  <a:tcPr marL="73273" marR="73273" marT="36637" marB="36637" anchor="ctr">
                    <a:solidFill>
                      <a:schemeClr val="accent6">
                        <a:lumMod val="20000"/>
                        <a:lumOff val="80000"/>
                      </a:schemeClr>
                    </a:solidFill>
                  </a:tcPr>
                </a:tc>
                <a:tc>
                  <a:txBody>
                    <a:bodyPr/>
                    <a:lstStyle/>
                    <a:p>
                      <a:pPr algn="ctr">
                        <a:spcBef>
                          <a:spcPts val="600"/>
                        </a:spcBef>
                      </a:pPr>
                      <a:r>
                        <a:rPr lang="en-US" altLang="en-US" sz="1800" dirty="0"/>
                        <a:t>[0-9]*</a:t>
                      </a:r>
                    </a:p>
                  </a:txBody>
                  <a:tcPr marL="73273" marR="73273" marT="36637" marB="36637" anchor="ctr">
                    <a:solidFill>
                      <a:schemeClr val="accent6">
                        <a:lumMod val="20000"/>
                        <a:lumOff val="80000"/>
                      </a:schemeClr>
                    </a:solidFill>
                  </a:tcPr>
                </a:tc>
                <a:tc>
                  <a:txBody>
                    <a:bodyPr/>
                    <a:lstStyle/>
                    <a:p>
                      <a:pPr algn="l">
                        <a:spcBef>
                          <a:spcPts val="600"/>
                        </a:spcBef>
                      </a:pPr>
                      <a:r>
                        <a:rPr lang="en-US" altLang="en-US" sz="1800" dirty="0"/>
                        <a:t>0 or more digits</a:t>
                      </a:r>
                    </a:p>
                  </a:txBody>
                  <a:tcPr marL="73273" marR="73273" marT="36637" marB="36637" anchor="ctr">
                    <a:solidFill>
                      <a:schemeClr val="accent6">
                        <a:lumMod val="20000"/>
                        <a:lumOff val="80000"/>
                      </a:schemeClr>
                    </a:solidFill>
                  </a:tcPr>
                </a:tc>
                <a:extLst>
                  <a:ext uri="{0D108BD9-81ED-4DB2-BD59-A6C34878D82A}">
                    <a16:rowId xmlns:a16="http://schemas.microsoft.com/office/drawing/2014/main" val="1119249700"/>
                  </a:ext>
                </a:extLst>
              </a:tr>
              <a:tr h="38945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0" i="0" dirty="0">
                          <a:latin typeface="+mn-lt"/>
                          <a:cs typeface="Courier New" panose="02070309020205020404" pitchFamily="49" charset="0"/>
                        </a:rPr>
                        <a:t>1 or many</a:t>
                      </a:r>
                      <a:endParaRPr lang="en-GB" sz="1800" b="0" i="0" dirty="0">
                        <a:latin typeface="+mn-lt"/>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lgn="ctr">
                        <a:spcBef>
                          <a:spcPts val="600"/>
                        </a:spcBef>
                      </a:pPr>
                      <a:r>
                        <a:rPr lang="en-US" dirty="0"/>
                        <a:t>\+</a:t>
                      </a:r>
                      <a:endParaRPr lang="en-US" altLang="en-US" sz="1800" dirty="0"/>
                    </a:p>
                  </a:txBody>
                  <a:tcPr marL="73273" marR="73273" marT="36637" marB="36637" anchor="ctr">
                    <a:solidFill>
                      <a:schemeClr val="accent6">
                        <a:lumMod val="40000"/>
                        <a:lumOff val="60000"/>
                      </a:schemeClr>
                    </a:solidFill>
                  </a:tcPr>
                </a:tc>
                <a:tc>
                  <a:txBody>
                    <a:bodyPr/>
                    <a:lstStyle/>
                    <a:p>
                      <a:pPr algn="ctr">
                        <a:spcBef>
                          <a:spcPts val="600"/>
                        </a:spcBef>
                      </a:pPr>
                      <a:r>
                        <a:rPr lang="en-US" altLang="en-US" sz="1800" dirty="0"/>
                        <a:t>[A-Z]+</a:t>
                      </a:r>
                    </a:p>
                  </a:txBody>
                  <a:tcPr marL="73273" marR="73273" marT="36637" marB="36637" anchor="ctr">
                    <a:solidFill>
                      <a:schemeClr val="accent6">
                        <a:lumMod val="40000"/>
                        <a:lumOff val="60000"/>
                      </a:schemeClr>
                    </a:solidFill>
                  </a:tcPr>
                </a:tc>
                <a:tc>
                  <a:txBody>
                    <a:bodyPr/>
                    <a:lstStyle/>
                    <a:p>
                      <a:pPr algn="l">
                        <a:spcBef>
                          <a:spcPts val="600"/>
                        </a:spcBef>
                      </a:pPr>
                      <a:r>
                        <a:rPr lang="en-US" altLang="en-US" sz="1800" dirty="0"/>
                        <a:t>1 or more uppercase chars</a:t>
                      </a: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2222224547"/>
                  </a:ext>
                </a:extLst>
              </a:tr>
            </a:tbl>
          </a:graphicData>
        </a:graphic>
      </p:graphicFrame>
      <p:sp>
        <p:nvSpPr>
          <p:cNvPr id="8" name="Rectangle 4">
            <a:extLst>
              <a:ext uri="{FF2B5EF4-FFF2-40B4-BE49-F238E27FC236}">
                <a16:creationId xmlns:a16="http://schemas.microsoft.com/office/drawing/2014/main" id="{6A4A3736-2055-3E11-9CAB-63F9742BA8C0}"/>
              </a:ext>
            </a:extLst>
          </p:cNvPr>
          <p:cNvSpPr txBox="1">
            <a:spLocks noChangeArrowheads="1"/>
          </p:cNvSpPr>
          <p:nvPr/>
        </p:nvSpPr>
        <p:spPr bwMode="auto">
          <a:xfrm>
            <a:off x="678180" y="3501102"/>
            <a:ext cx="5082540"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m = </a:t>
            </a:r>
            <a:r>
              <a:rPr lang="en-GB" altLang="en-US" dirty="0" err="1">
                <a:solidFill>
                  <a:schemeClr val="bg1"/>
                </a:solidFill>
                <a:latin typeface="Consolas" panose="020B0609020204030204" pitchFamily="49" charset="0"/>
                <a:cs typeface="Consolas" panose="020B0609020204030204" pitchFamily="49" charset="0"/>
              </a:rPr>
              <a:t>re.search</a:t>
            </a:r>
            <a:r>
              <a:rPr lang="en-GB" altLang="en-US" dirty="0">
                <a:solidFill>
                  <a:schemeClr val="bg1"/>
                </a:solidFill>
                <a:latin typeface="Consolas" panose="020B0609020204030204" pitchFamily="49" charset="0"/>
                <a:cs typeface="Consolas" panose="020B0609020204030204" pitchFamily="49" charset="0"/>
              </a:rPr>
              <a:t>(r"</a:t>
            </a:r>
            <a:r>
              <a:rPr lang="en-GB" altLang="en-US" b="1" dirty="0">
                <a:solidFill>
                  <a:schemeClr val="accent1"/>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\d\d</a:t>
            </a:r>
            <a:r>
              <a:rPr lang="en-GB" altLang="en-US" b="1" dirty="0">
                <a:solidFill>
                  <a:schemeClr val="accent2"/>
                </a:solidFill>
                <a:latin typeface="Consolas" panose="020B0609020204030204" pitchFamily="49" charset="0"/>
                <a:cs typeface="Consolas" panose="020B0609020204030204" pitchFamily="49" charset="0"/>
              </a:rPr>
              <a:t>\s*</a:t>
            </a:r>
            <a:r>
              <a:rPr lang="en-GB" altLang="en-US" b="1" dirty="0">
                <a:solidFill>
                  <a:schemeClr val="accent3"/>
                </a:solidFill>
                <a:latin typeface="Consolas" panose="020B0609020204030204" pitchFamily="49" charset="0"/>
                <a:cs typeface="Consolas" panose="020B0609020204030204" pitchFamily="49" charset="0"/>
              </a:rPr>
              <a:t>\d+</a:t>
            </a:r>
            <a:r>
              <a:rPr lang="en-GB" altLang="en-US" dirty="0">
                <a:solidFill>
                  <a:schemeClr val="bg1"/>
                </a:solidFill>
                <a:latin typeface="Consolas" panose="020B0609020204030204" pitchFamily="49" charset="0"/>
                <a:cs typeface="Consolas" panose="020B0609020204030204" pitchFamily="49" charset="0"/>
              </a:rPr>
              <a:t>", line)</a:t>
            </a:r>
          </a:p>
        </p:txBody>
      </p:sp>
      <p:sp>
        <p:nvSpPr>
          <p:cNvPr id="5" name="Rectangle 4">
            <a:extLst>
              <a:ext uri="{FF2B5EF4-FFF2-40B4-BE49-F238E27FC236}">
                <a16:creationId xmlns:a16="http://schemas.microsoft.com/office/drawing/2014/main" id="{F7672B93-A049-3571-FAD5-FE5E76E2BAA2}"/>
              </a:ext>
            </a:extLst>
          </p:cNvPr>
          <p:cNvSpPr txBox="1">
            <a:spLocks noChangeArrowheads="1"/>
          </p:cNvSpPr>
          <p:nvPr/>
        </p:nvSpPr>
        <p:spPr bwMode="auto">
          <a:xfrm>
            <a:off x="678181" y="3929586"/>
            <a:ext cx="485698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m = </a:t>
            </a:r>
            <a:r>
              <a:rPr lang="en-GB" altLang="en-US" dirty="0" err="1">
                <a:solidFill>
                  <a:schemeClr val="bg1"/>
                </a:solidFill>
                <a:latin typeface="Consolas" panose="020B0609020204030204" pitchFamily="49" charset="0"/>
                <a:cs typeface="Consolas" panose="020B0609020204030204" pitchFamily="49" charset="0"/>
              </a:rPr>
              <a:t>re.search</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r"boin</a:t>
            </a:r>
            <a:r>
              <a:rPr lang="en-GB" altLang="en-US" b="1" dirty="0" err="1">
                <a:solidFill>
                  <a:schemeClr val="accent1"/>
                </a:solidFill>
                <a:latin typeface="Consolas" panose="020B0609020204030204" pitchFamily="49" charset="0"/>
                <a:cs typeface="Consolas" panose="020B0609020204030204" pitchFamily="49" charset="0"/>
              </a:rPr>
              <a:t>k</a:t>
            </a:r>
            <a:r>
              <a:rPr lang="en-GB" altLang="en-US" b="1" dirty="0">
                <a:solidFill>
                  <a:schemeClr val="accent1"/>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 sound)</a:t>
            </a:r>
          </a:p>
        </p:txBody>
      </p:sp>
      <p:sp>
        <p:nvSpPr>
          <p:cNvPr id="7" name="Rectangle 4">
            <a:extLst>
              <a:ext uri="{FF2B5EF4-FFF2-40B4-BE49-F238E27FC236}">
                <a16:creationId xmlns:a16="http://schemas.microsoft.com/office/drawing/2014/main" id="{043E45BC-59AF-6E96-7B3D-9B050C8DD210}"/>
              </a:ext>
            </a:extLst>
          </p:cNvPr>
          <p:cNvSpPr txBox="1">
            <a:spLocks noChangeArrowheads="1"/>
          </p:cNvSpPr>
          <p:nvPr/>
        </p:nvSpPr>
        <p:spPr bwMode="auto">
          <a:xfrm>
            <a:off x="678181" y="4358070"/>
            <a:ext cx="485698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m = </a:t>
            </a:r>
            <a:r>
              <a:rPr lang="en-GB" altLang="en-US" dirty="0" err="1">
                <a:solidFill>
                  <a:schemeClr val="bg1"/>
                </a:solidFill>
                <a:latin typeface="Consolas" panose="020B0609020204030204" pitchFamily="49" charset="0"/>
                <a:cs typeface="Consolas" panose="020B0609020204030204" pitchFamily="49" charset="0"/>
              </a:rPr>
              <a:t>re.search</a:t>
            </a:r>
            <a:r>
              <a:rPr lang="en-GB" altLang="en-US" dirty="0">
                <a:solidFill>
                  <a:schemeClr val="bg1"/>
                </a:solidFill>
                <a:latin typeface="Consolas" panose="020B0609020204030204" pitchFamily="49" charset="0"/>
                <a:cs typeface="Consolas" panose="020B0609020204030204" pitchFamily="49" charset="0"/>
              </a:rPr>
              <a:t>(r"</a:t>
            </a:r>
            <a:r>
              <a:rPr lang="en-GB" altLang="en-US" b="1" dirty="0">
                <a:solidFill>
                  <a:schemeClr val="accent1"/>
                </a:solidFill>
                <a:latin typeface="Consolas" panose="020B0609020204030204" pitchFamily="49" charset="0"/>
                <a:cs typeface="Consolas" panose="020B0609020204030204" pitchFamily="49" charset="0"/>
              </a:rPr>
              <a:t>(</a:t>
            </a:r>
            <a:r>
              <a:rPr lang="en-GB" altLang="en-US" b="1" dirty="0" err="1">
                <a:solidFill>
                  <a:schemeClr val="accent1"/>
                </a:solidFill>
                <a:latin typeface="Consolas" panose="020B0609020204030204" pitchFamily="49" charset="0"/>
                <a:cs typeface="Consolas" panose="020B0609020204030204" pitchFamily="49" charset="0"/>
              </a:rPr>
              <a:t>boink</a:t>
            </a:r>
            <a:r>
              <a:rPr lang="en-GB" altLang="en-US" b="1" dirty="0">
                <a:solidFill>
                  <a:schemeClr val="accent1"/>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 sound) </a:t>
            </a:r>
          </a:p>
        </p:txBody>
      </p:sp>
      <p:sp>
        <p:nvSpPr>
          <p:cNvPr id="10" name="TextBox 9">
            <a:extLst>
              <a:ext uri="{FF2B5EF4-FFF2-40B4-BE49-F238E27FC236}">
                <a16:creationId xmlns:a16="http://schemas.microsoft.com/office/drawing/2014/main" id="{550DCF97-DABB-BC7F-66D5-BBDAE0EE4453}"/>
              </a:ext>
            </a:extLst>
          </p:cNvPr>
          <p:cNvSpPr txBox="1"/>
          <p:nvPr/>
        </p:nvSpPr>
        <p:spPr>
          <a:xfrm>
            <a:off x="5843920" y="3470340"/>
            <a:ext cx="6172820" cy="338554"/>
          </a:xfrm>
          <a:prstGeom prst="rect">
            <a:avLst/>
          </a:prstGeom>
          <a:solidFill>
            <a:schemeClr val="bg1"/>
          </a:solidFill>
          <a:ln>
            <a:solidFill>
              <a:schemeClr val="tx1"/>
            </a:solidFill>
          </a:ln>
        </p:spPr>
        <p:txBody>
          <a:bodyPr wrap="square" rtlCol="0">
            <a:spAutoFit/>
          </a:bodyPr>
          <a:lstStyle/>
          <a:p>
            <a:r>
              <a:rPr lang="en-GB" sz="1600" b="1" dirty="0">
                <a:solidFill>
                  <a:schemeClr val="accent1"/>
                </a:solidFill>
              </a:rPr>
              <a:t>Optional sign</a:t>
            </a:r>
            <a:r>
              <a:rPr lang="en-GB" sz="1600" dirty="0"/>
              <a:t>, 2 digits, </a:t>
            </a:r>
            <a:r>
              <a:rPr lang="en-GB" sz="1600" b="1" dirty="0">
                <a:solidFill>
                  <a:schemeClr val="accent2"/>
                </a:solidFill>
              </a:rPr>
              <a:t>0 or more whitespace</a:t>
            </a:r>
            <a:r>
              <a:rPr lang="en-GB" sz="1600" dirty="0"/>
              <a:t>, </a:t>
            </a:r>
            <a:r>
              <a:rPr lang="en-GB" sz="1600" b="1" dirty="0">
                <a:solidFill>
                  <a:schemeClr val="accent3"/>
                </a:solidFill>
              </a:rPr>
              <a:t>1 or more digits</a:t>
            </a:r>
          </a:p>
        </p:txBody>
      </p:sp>
      <p:sp>
        <p:nvSpPr>
          <p:cNvPr id="11" name="TextBox 10">
            <a:extLst>
              <a:ext uri="{FF2B5EF4-FFF2-40B4-BE49-F238E27FC236}">
                <a16:creationId xmlns:a16="http://schemas.microsoft.com/office/drawing/2014/main" id="{03FB4B17-00C7-62ED-C015-EF5BB5E574A0}"/>
              </a:ext>
            </a:extLst>
          </p:cNvPr>
          <p:cNvSpPr txBox="1"/>
          <p:nvPr/>
        </p:nvSpPr>
        <p:spPr>
          <a:xfrm>
            <a:off x="5843920" y="4345759"/>
            <a:ext cx="3665840" cy="338554"/>
          </a:xfrm>
          <a:prstGeom prst="rect">
            <a:avLst/>
          </a:prstGeom>
          <a:solidFill>
            <a:schemeClr val="bg1"/>
          </a:solidFill>
          <a:ln>
            <a:solidFill>
              <a:schemeClr val="tx1"/>
            </a:solidFill>
          </a:ln>
        </p:spPr>
        <p:txBody>
          <a:bodyPr wrap="square" rtlCol="0">
            <a:spAutoFit/>
          </a:bodyPr>
          <a:lstStyle/>
          <a:p>
            <a:r>
              <a:rPr lang="en-GB" sz="1600" b="1" dirty="0" err="1">
                <a:solidFill>
                  <a:schemeClr val="accent1"/>
                </a:solidFill>
              </a:rPr>
              <a:t>boink</a:t>
            </a:r>
            <a:r>
              <a:rPr lang="en-GB" sz="1600" dirty="0"/>
              <a:t>, </a:t>
            </a:r>
            <a:r>
              <a:rPr lang="en-GB" sz="1600" b="1" dirty="0" err="1">
                <a:solidFill>
                  <a:schemeClr val="accent1"/>
                </a:solidFill>
              </a:rPr>
              <a:t>boinkboink</a:t>
            </a:r>
            <a:r>
              <a:rPr lang="en-GB" sz="1600" dirty="0"/>
              <a:t>, </a:t>
            </a:r>
            <a:r>
              <a:rPr lang="en-GB" sz="1600" b="1" dirty="0" err="1">
                <a:solidFill>
                  <a:schemeClr val="accent1"/>
                </a:solidFill>
              </a:rPr>
              <a:t>boinkboinkboink</a:t>
            </a:r>
            <a:endParaRPr lang="en-GB" sz="1600" b="1" dirty="0">
              <a:solidFill>
                <a:schemeClr val="accent1"/>
              </a:solidFill>
            </a:endParaRPr>
          </a:p>
        </p:txBody>
      </p:sp>
      <p:sp>
        <p:nvSpPr>
          <p:cNvPr id="12" name="TextBox 11">
            <a:extLst>
              <a:ext uri="{FF2B5EF4-FFF2-40B4-BE49-F238E27FC236}">
                <a16:creationId xmlns:a16="http://schemas.microsoft.com/office/drawing/2014/main" id="{FB468AEA-010D-F086-B034-0D86F4FCE26F}"/>
              </a:ext>
            </a:extLst>
          </p:cNvPr>
          <p:cNvSpPr txBox="1"/>
          <p:nvPr/>
        </p:nvSpPr>
        <p:spPr>
          <a:xfrm>
            <a:off x="5843919" y="3913262"/>
            <a:ext cx="2355201" cy="338554"/>
          </a:xfrm>
          <a:prstGeom prst="rect">
            <a:avLst/>
          </a:prstGeom>
          <a:solidFill>
            <a:schemeClr val="bg1"/>
          </a:solidFill>
          <a:ln>
            <a:solidFill>
              <a:schemeClr val="tx1"/>
            </a:solidFill>
          </a:ln>
        </p:spPr>
        <p:txBody>
          <a:bodyPr wrap="square" rtlCol="0">
            <a:spAutoFit/>
          </a:bodyPr>
          <a:lstStyle/>
          <a:p>
            <a:r>
              <a:rPr lang="en-GB" sz="1600" dirty="0" err="1"/>
              <a:t>boin</a:t>
            </a:r>
            <a:r>
              <a:rPr lang="en-GB" sz="1600" b="1" dirty="0" err="1">
                <a:solidFill>
                  <a:schemeClr val="accent1"/>
                </a:solidFill>
              </a:rPr>
              <a:t>k</a:t>
            </a:r>
            <a:r>
              <a:rPr lang="en-GB" sz="1600" dirty="0"/>
              <a:t>, </a:t>
            </a:r>
            <a:r>
              <a:rPr lang="en-GB" sz="1600" dirty="0" err="1"/>
              <a:t>boin</a:t>
            </a:r>
            <a:r>
              <a:rPr lang="en-GB" sz="1600" b="1" dirty="0" err="1">
                <a:solidFill>
                  <a:schemeClr val="accent1"/>
                </a:solidFill>
              </a:rPr>
              <a:t>kk</a:t>
            </a:r>
            <a:r>
              <a:rPr lang="en-GB" sz="1600" dirty="0"/>
              <a:t>, </a:t>
            </a:r>
            <a:r>
              <a:rPr lang="en-GB" sz="1600" dirty="0" err="1"/>
              <a:t>boin</a:t>
            </a:r>
            <a:r>
              <a:rPr lang="en-GB" sz="1600" b="1" dirty="0" err="1">
                <a:solidFill>
                  <a:schemeClr val="accent1"/>
                </a:solidFill>
              </a:rPr>
              <a:t>kkk</a:t>
            </a:r>
            <a:endParaRPr lang="en-GB" sz="1600" b="1" dirty="0">
              <a:solidFill>
                <a:schemeClr val="accent1"/>
              </a:solidFill>
            </a:endParaRPr>
          </a:p>
        </p:txBody>
      </p:sp>
      <p:sp>
        <p:nvSpPr>
          <p:cNvPr id="13" name="Rectangle 4">
            <a:extLst>
              <a:ext uri="{FF2B5EF4-FFF2-40B4-BE49-F238E27FC236}">
                <a16:creationId xmlns:a16="http://schemas.microsoft.com/office/drawing/2014/main" id="{7B1517C7-B5CA-B6FA-D08F-73CD1B30E202}"/>
              </a:ext>
            </a:extLst>
          </p:cNvPr>
          <p:cNvSpPr txBox="1">
            <a:spLocks noChangeArrowheads="1"/>
          </p:cNvSpPr>
          <p:nvPr/>
        </p:nvSpPr>
        <p:spPr bwMode="auto">
          <a:xfrm>
            <a:off x="868681" y="5084499"/>
            <a:ext cx="591616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line = "root:x:0:0:superuser:/root:/bin/bash"</a:t>
            </a:r>
          </a:p>
        </p:txBody>
      </p:sp>
      <p:sp>
        <p:nvSpPr>
          <p:cNvPr id="15" name="Rectangle 4">
            <a:extLst>
              <a:ext uri="{FF2B5EF4-FFF2-40B4-BE49-F238E27FC236}">
                <a16:creationId xmlns:a16="http://schemas.microsoft.com/office/drawing/2014/main" id="{16CF3E8F-80D0-A7D9-C046-2A9022875A34}"/>
              </a:ext>
            </a:extLst>
          </p:cNvPr>
          <p:cNvSpPr txBox="1">
            <a:spLocks noChangeArrowheads="1"/>
          </p:cNvSpPr>
          <p:nvPr/>
        </p:nvSpPr>
        <p:spPr bwMode="auto">
          <a:xfrm>
            <a:off x="868681" y="5506008"/>
            <a:ext cx="1160165"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a:t>
            </a:r>
            <a:r>
              <a:rPr lang="en-GB" altLang="en-US" b="1" dirty="0">
                <a:solidFill>
                  <a:schemeClr val="accent1"/>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a:t>
            </a:r>
          </a:p>
        </p:txBody>
      </p:sp>
      <p:sp>
        <p:nvSpPr>
          <p:cNvPr id="16" name="Rectangle 4">
            <a:extLst>
              <a:ext uri="{FF2B5EF4-FFF2-40B4-BE49-F238E27FC236}">
                <a16:creationId xmlns:a16="http://schemas.microsoft.com/office/drawing/2014/main" id="{84EA9855-2171-5D0D-DC05-FC25CC019C3F}"/>
              </a:ext>
            </a:extLst>
          </p:cNvPr>
          <p:cNvSpPr txBox="1">
            <a:spLocks noChangeArrowheads="1"/>
          </p:cNvSpPr>
          <p:nvPr/>
        </p:nvSpPr>
        <p:spPr bwMode="auto">
          <a:xfrm>
            <a:off x="868681" y="5909067"/>
            <a:ext cx="1160166"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a:t>
            </a:r>
            <a:r>
              <a:rPr lang="en-GB" altLang="en-US" dirty="0">
                <a:solidFill>
                  <a:schemeClr val="accent1"/>
                </a:solidFill>
                <a:latin typeface="Consolas" panose="020B0609020204030204" pitchFamily="49" charset="0"/>
                <a:cs typeface="Consolas" panose="020B0609020204030204" pitchFamily="49" charset="0"/>
              </a:rPr>
              <a:t>.</a:t>
            </a:r>
            <a:r>
              <a:rPr lang="en-GB" altLang="en-US" b="1" dirty="0">
                <a:solidFill>
                  <a:schemeClr val="accent1"/>
                </a:solidFill>
                <a:latin typeface="Consolas" panose="020B0609020204030204" pitchFamily="49" charset="0"/>
                <a:cs typeface="Consolas" panose="020B0609020204030204" pitchFamily="49" charset="0"/>
              </a:rPr>
              <a:t>*</a:t>
            </a:r>
            <a:r>
              <a:rPr lang="en-GB" altLang="en-US" b="1" dirty="0">
                <a:solidFill>
                  <a:srgbClr val="FFFF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a:t>
            </a:r>
          </a:p>
        </p:txBody>
      </p:sp>
      <p:sp>
        <p:nvSpPr>
          <p:cNvPr id="17" name="TextBox 16">
            <a:extLst>
              <a:ext uri="{FF2B5EF4-FFF2-40B4-BE49-F238E27FC236}">
                <a16:creationId xmlns:a16="http://schemas.microsoft.com/office/drawing/2014/main" id="{4FC8310F-FCC8-C15E-51B1-9421416E5DF2}"/>
              </a:ext>
            </a:extLst>
          </p:cNvPr>
          <p:cNvSpPr txBox="1"/>
          <p:nvPr/>
        </p:nvSpPr>
        <p:spPr>
          <a:xfrm>
            <a:off x="2149818" y="5512983"/>
            <a:ext cx="2864142" cy="369332"/>
          </a:xfrm>
          <a:prstGeom prst="rect">
            <a:avLst/>
          </a:prstGeom>
          <a:solidFill>
            <a:schemeClr val="bg1"/>
          </a:solidFill>
          <a:ln>
            <a:solidFill>
              <a:schemeClr val="tx1"/>
            </a:solidFill>
          </a:ln>
        </p:spPr>
        <p:txBody>
          <a:bodyPr wrap="square" rtlCol="0">
            <a:spAutoFit/>
          </a:bodyPr>
          <a:lstStyle/>
          <a:p>
            <a:r>
              <a:rPr lang="en-GB" b="1" dirty="0">
                <a:solidFill>
                  <a:schemeClr val="accent1"/>
                </a:solidFill>
              </a:rPr>
              <a:t>root:x:0:0:superuser:/root</a:t>
            </a:r>
            <a:r>
              <a:rPr lang="en-GB" b="1" dirty="0"/>
              <a:t>:</a:t>
            </a:r>
          </a:p>
        </p:txBody>
      </p:sp>
      <p:sp>
        <p:nvSpPr>
          <p:cNvPr id="18" name="TextBox 17">
            <a:extLst>
              <a:ext uri="{FF2B5EF4-FFF2-40B4-BE49-F238E27FC236}">
                <a16:creationId xmlns:a16="http://schemas.microsoft.com/office/drawing/2014/main" id="{9C117988-EB5A-016A-2874-6E67F1D71C9C}"/>
              </a:ext>
            </a:extLst>
          </p:cNvPr>
          <p:cNvSpPr txBox="1"/>
          <p:nvPr/>
        </p:nvSpPr>
        <p:spPr>
          <a:xfrm>
            <a:off x="2149818" y="5896151"/>
            <a:ext cx="650316" cy="338554"/>
          </a:xfrm>
          <a:prstGeom prst="rect">
            <a:avLst/>
          </a:prstGeom>
          <a:solidFill>
            <a:schemeClr val="bg1"/>
          </a:solidFill>
          <a:ln>
            <a:solidFill>
              <a:schemeClr val="tx1"/>
            </a:solidFill>
          </a:ln>
        </p:spPr>
        <p:txBody>
          <a:bodyPr wrap="square" rtlCol="0">
            <a:spAutoFit/>
          </a:bodyPr>
          <a:lstStyle/>
          <a:p>
            <a:r>
              <a:rPr lang="en-GB" sz="1600" b="1" dirty="0">
                <a:solidFill>
                  <a:schemeClr val="accent1"/>
                </a:solidFill>
              </a:rPr>
              <a:t>root</a:t>
            </a:r>
            <a:r>
              <a:rPr lang="en-GB" sz="1600" b="1" dirty="0"/>
              <a:t>:</a:t>
            </a:r>
          </a:p>
        </p:txBody>
      </p:sp>
    </p:spTree>
    <p:extLst>
      <p:ext uri="{BB962C8B-B14F-4D97-AF65-F5344CB8AC3E}">
        <p14:creationId xmlns:p14="http://schemas.microsoft.com/office/powerpoint/2010/main" val="66795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59E0B-0298-F5D3-4DE3-FD1D065EDE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B073D0-C11F-FA89-3F89-D5F5843EB2A3}"/>
              </a:ext>
            </a:extLst>
          </p:cNvPr>
          <p:cNvSpPr>
            <a:spLocks noGrp="1"/>
          </p:cNvSpPr>
          <p:nvPr>
            <p:ph type="ctrTitle"/>
          </p:nvPr>
        </p:nvSpPr>
        <p:spPr/>
        <p:txBody>
          <a:bodyPr/>
          <a:lstStyle/>
          <a:p>
            <a:r>
              <a:rPr lang="en-GB" dirty="0"/>
              <a:t>Example – interval quantifiers</a:t>
            </a:r>
          </a:p>
        </p:txBody>
      </p:sp>
      <p:sp>
        <p:nvSpPr>
          <p:cNvPr id="3" name="Text Placeholder 2">
            <a:extLst>
              <a:ext uri="{FF2B5EF4-FFF2-40B4-BE49-F238E27FC236}">
                <a16:creationId xmlns:a16="http://schemas.microsoft.com/office/drawing/2014/main" id="{2F65A2E0-7735-8DCD-130A-E49F965B77A7}"/>
              </a:ext>
            </a:extLst>
          </p:cNvPr>
          <p:cNvSpPr>
            <a:spLocks noGrp="1"/>
          </p:cNvSpPr>
          <p:nvPr>
            <p:ph type="body" sz="quarter" idx="13"/>
          </p:nvPr>
        </p:nvSpPr>
        <p:spPr>
          <a:xfrm>
            <a:off x="443922" y="1592580"/>
            <a:ext cx="5744228" cy="4489243"/>
          </a:xfrm>
        </p:spPr>
        <p:txBody>
          <a:bodyPr/>
          <a:lstStyle/>
          <a:p>
            <a:r>
              <a:rPr lang="en-GB" b="1" dirty="0"/>
              <a:t>Quantifier characters repeat the preceding pattern</a:t>
            </a:r>
          </a:p>
          <a:p>
            <a:endParaRPr lang="en-GB" b="1" dirty="0"/>
          </a:p>
          <a:p>
            <a:endParaRPr lang="en-GB" b="1" dirty="0"/>
          </a:p>
          <a:p>
            <a:endParaRPr lang="en-GB" b="1" dirty="0"/>
          </a:p>
          <a:p>
            <a:endParaRPr lang="en-GB" b="1" dirty="0"/>
          </a:p>
          <a:p>
            <a:endParaRPr lang="en-GB" b="1" dirty="0"/>
          </a:p>
          <a:p>
            <a:r>
              <a:rPr lang="en-GB" b="1" dirty="0"/>
              <a:t>Match a U.S telephone number</a:t>
            </a:r>
          </a:p>
          <a:p>
            <a:pPr marL="971550" lvl="1" indent="-285750"/>
            <a:r>
              <a:rPr lang="en-GB" b="1" dirty="0">
                <a:solidFill>
                  <a:schemeClr val="accent1"/>
                </a:solidFill>
              </a:rPr>
              <a:t>Start of text or a non-digit character</a:t>
            </a:r>
          </a:p>
          <a:p>
            <a:pPr marL="971550" lvl="1" indent="-285750"/>
            <a:r>
              <a:rPr lang="en-GB" b="1" dirty="0">
                <a:solidFill>
                  <a:schemeClr val="accent2"/>
                </a:solidFill>
              </a:rPr>
              <a:t>Followed by 3 digits followed by a hyphen</a:t>
            </a:r>
          </a:p>
          <a:p>
            <a:pPr marL="971550" lvl="1" indent="-285750"/>
            <a:r>
              <a:rPr lang="en-GB" b="1" dirty="0">
                <a:solidFill>
                  <a:schemeClr val="accent3"/>
                </a:solidFill>
              </a:rPr>
              <a:t>Followed by between 2 and 4 digits</a:t>
            </a:r>
          </a:p>
          <a:p>
            <a:pPr marL="971550" lvl="1" indent="-285750"/>
            <a:r>
              <a:rPr lang="en-GB" b="1" dirty="0">
                <a:solidFill>
                  <a:schemeClr val="accent4"/>
                </a:solidFill>
              </a:rPr>
              <a:t>Followed by an optional whitespace</a:t>
            </a:r>
          </a:p>
          <a:p>
            <a:pPr marL="971550" lvl="1" indent="-285750"/>
            <a:r>
              <a:rPr lang="en-GB" b="1" dirty="0">
                <a:solidFill>
                  <a:schemeClr val="accent5"/>
                </a:solidFill>
              </a:rPr>
              <a:t>Followed by between 4 and 8 digits</a:t>
            </a:r>
          </a:p>
          <a:p>
            <a:pPr marL="971550" lvl="1" indent="-285750"/>
            <a:r>
              <a:rPr lang="en-GB" dirty="0"/>
              <a:t>Followed by a non digit character or end of text</a:t>
            </a:r>
          </a:p>
        </p:txBody>
      </p:sp>
      <p:sp>
        <p:nvSpPr>
          <p:cNvPr id="4" name="Slide Number Placeholder 3">
            <a:extLst>
              <a:ext uri="{FF2B5EF4-FFF2-40B4-BE49-F238E27FC236}">
                <a16:creationId xmlns:a16="http://schemas.microsoft.com/office/drawing/2014/main" id="{AD09940C-0104-F167-B807-8615EE2FD65E}"/>
              </a:ext>
            </a:extLst>
          </p:cNvPr>
          <p:cNvSpPr>
            <a:spLocks noGrp="1"/>
          </p:cNvSpPr>
          <p:nvPr>
            <p:ph type="sldNum" sz="quarter" idx="12"/>
          </p:nvPr>
        </p:nvSpPr>
        <p:spPr/>
        <p:txBody>
          <a:bodyPr/>
          <a:lstStyle/>
          <a:p>
            <a:fld id="{F3469444-D02B-D446-9CF8-19DEDDE073D1}" type="slidenum">
              <a:rPr lang="en-US" smtClean="0"/>
              <a:pPr/>
              <a:t>15</a:t>
            </a:fld>
            <a:endParaRPr lang="en-US" dirty="0"/>
          </a:p>
        </p:txBody>
      </p:sp>
      <p:graphicFrame>
        <p:nvGraphicFramePr>
          <p:cNvPr id="6" name="Table 5">
            <a:extLst>
              <a:ext uri="{FF2B5EF4-FFF2-40B4-BE49-F238E27FC236}">
                <a16:creationId xmlns:a16="http://schemas.microsoft.com/office/drawing/2014/main" id="{09215901-009D-BC9C-2E86-C45A68A7EF6B}"/>
              </a:ext>
            </a:extLst>
          </p:cNvPr>
          <p:cNvGraphicFramePr>
            <a:graphicFrameLocks noGrp="1"/>
          </p:cNvGraphicFramePr>
          <p:nvPr>
            <p:extLst>
              <p:ext uri="{D42A27DB-BD31-4B8C-83A1-F6EECF244321}">
                <p14:modId xmlns:p14="http://schemas.microsoft.com/office/powerpoint/2010/main" val="2377140419"/>
              </p:ext>
            </p:extLst>
          </p:nvPr>
        </p:nvGraphicFramePr>
        <p:xfrm>
          <a:off x="1179175" y="1958327"/>
          <a:ext cx="6296044" cy="1821682"/>
        </p:xfrm>
        <a:graphic>
          <a:graphicData uri="http://schemas.openxmlformats.org/drawingml/2006/table">
            <a:tbl>
              <a:tblPr firstRow="1" bandRow="1">
                <a:tableStyleId>{5C22544A-7EE6-4342-B048-85BDC9FD1C3A}</a:tableStyleId>
              </a:tblPr>
              <a:tblGrid>
                <a:gridCol w="1425113">
                  <a:extLst>
                    <a:ext uri="{9D8B030D-6E8A-4147-A177-3AD203B41FA5}">
                      <a16:colId xmlns:a16="http://schemas.microsoft.com/office/drawing/2014/main" val="1551974525"/>
                    </a:ext>
                  </a:extLst>
                </a:gridCol>
                <a:gridCol w="773869">
                  <a:extLst>
                    <a:ext uri="{9D8B030D-6E8A-4147-A177-3AD203B41FA5}">
                      <a16:colId xmlns:a16="http://schemas.microsoft.com/office/drawing/2014/main" val="2268743316"/>
                    </a:ext>
                  </a:extLst>
                </a:gridCol>
                <a:gridCol w="1112437">
                  <a:extLst>
                    <a:ext uri="{9D8B030D-6E8A-4147-A177-3AD203B41FA5}">
                      <a16:colId xmlns:a16="http://schemas.microsoft.com/office/drawing/2014/main" val="587885695"/>
                    </a:ext>
                  </a:extLst>
                </a:gridCol>
                <a:gridCol w="2984625">
                  <a:extLst>
                    <a:ext uri="{9D8B030D-6E8A-4147-A177-3AD203B41FA5}">
                      <a16:colId xmlns:a16="http://schemas.microsoft.com/office/drawing/2014/main" val="1738124389"/>
                    </a:ext>
                  </a:extLst>
                </a:gridCol>
              </a:tblGrid>
              <a:tr h="0">
                <a:tc>
                  <a:txBody>
                    <a:bodyPr/>
                    <a:lstStyle/>
                    <a:p>
                      <a:pPr algn="ctr"/>
                      <a:r>
                        <a:rPr lang="en-GB" sz="1800" dirty="0">
                          <a:solidFill>
                            <a:schemeClr val="tx2"/>
                          </a:solidFill>
                        </a:rPr>
                        <a:t>Repetition</a:t>
                      </a:r>
                    </a:p>
                  </a:txBody>
                  <a:tcPr marL="73273" marR="73273" marT="36637" marB="36637" anchor="ctr">
                    <a:solidFill>
                      <a:schemeClr val="accent6"/>
                    </a:solidFill>
                  </a:tcPr>
                </a:tc>
                <a:tc>
                  <a:txBody>
                    <a:bodyPr/>
                    <a:lstStyle/>
                    <a:p>
                      <a:pPr algn="ctr"/>
                      <a:r>
                        <a:rPr lang="en-GB" sz="1800" dirty="0">
                          <a:solidFill>
                            <a:schemeClr val="tx2"/>
                          </a:solidFill>
                        </a:rPr>
                        <a:t>Char</a:t>
                      </a:r>
                    </a:p>
                  </a:txBody>
                  <a:tcPr marL="73273" marR="73273" marT="36637" marB="36637" anchor="ctr">
                    <a:solidFill>
                      <a:schemeClr val="accent6"/>
                    </a:solidFill>
                  </a:tcPr>
                </a:tc>
                <a:tc>
                  <a:txBody>
                    <a:bodyPr/>
                    <a:lstStyle/>
                    <a:p>
                      <a:pPr algn="ctr"/>
                      <a:r>
                        <a:rPr lang="en-GB" sz="1800" dirty="0">
                          <a:solidFill>
                            <a:schemeClr val="tx2"/>
                          </a:solidFill>
                        </a:rPr>
                        <a:t>Example</a:t>
                      </a:r>
                    </a:p>
                  </a:txBody>
                  <a:tcPr marL="73273" marR="73273" marT="36637" marB="36637" anchor="ctr">
                    <a:solidFill>
                      <a:schemeClr val="accent6"/>
                    </a:solidFill>
                  </a:tcPr>
                </a:tc>
                <a:tc>
                  <a:txBody>
                    <a:bodyPr/>
                    <a:lstStyle/>
                    <a:p>
                      <a:pPr algn="ctr"/>
                      <a:r>
                        <a:rPr lang="en-GB" sz="1800" dirty="0">
                          <a:solidFill>
                            <a:schemeClr val="tx2"/>
                          </a:solidFill>
                        </a:rPr>
                        <a:t>Comment</a:t>
                      </a:r>
                    </a:p>
                  </a:txBody>
                  <a:tcPr marL="73273" marR="73273" marT="36637" marB="36637" anchor="ctr">
                    <a:solidFill>
                      <a:schemeClr val="accent6"/>
                    </a:solidFill>
                  </a:tcPr>
                </a:tc>
                <a:extLst>
                  <a:ext uri="{0D108BD9-81ED-4DB2-BD59-A6C34878D82A}">
                    <a16:rowId xmlns:a16="http://schemas.microsoft.com/office/drawing/2014/main" val="2345767861"/>
                  </a:ext>
                </a:extLst>
              </a:tr>
              <a:tr h="335733">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0" i="0" dirty="0">
                          <a:latin typeface="+mn-lt"/>
                          <a:cs typeface="Courier New" panose="02070309020205020404" pitchFamily="49" charset="0"/>
                        </a:rPr>
                        <a:t>exact</a:t>
                      </a:r>
                      <a:endParaRPr lang="en-GB" sz="1800" b="0" i="0" dirty="0">
                        <a:latin typeface="+mn-lt"/>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lgn="l">
                        <a:spcBef>
                          <a:spcPts val="600"/>
                        </a:spcBef>
                      </a:pPr>
                      <a:r>
                        <a:rPr lang="en-US" dirty="0"/>
                        <a:t>{3}</a:t>
                      </a:r>
                      <a:endParaRPr lang="en-US" altLang="en-US" sz="1800" dirty="0"/>
                    </a:p>
                  </a:txBody>
                  <a:tcPr marL="73273" marR="73273" marT="36637" marB="36637" anchor="ctr">
                    <a:solidFill>
                      <a:schemeClr val="accent6">
                        <a:lumMod val="40000"/>
                        <a:lumOff val="60000"/>
                      </a:schemeClr>
                    </a:solidFill>
                  </a:tcPr>
                </a:tc>
                <a:tc>
                  <a:txBody>
                    <a:bodyPr/>
                    <a:lstStyle/>
                    <a:p>
                      <a:pPr algn="l">
                        <a:spcBef>
                          <a:spcPts val="600"/>
                        </a:spcBef>
                      </a:pPr>
                      <a:r>
                        <a:rPr lang="en-US" altLang="en-US" sz="1800" dirty="0"/>
                        <a:t>[0-9]{3}</a:t>
                      </a:r>
                    </a:p>
                  </a:txBody>
                  <a:tcPr marL="73273" marR="73273" marT="36637" marB="36637" anchor="ctr">
                    <a:solidFill>
                      <a:schemeClr val="accent6">
                        <a:lumMod val="40000"/>
                        <a:lumOff val="60000"/>
                      </a:schemeClr>
                    </a:solidFill>
                  </a:tcPr>
                </a:tc>
                <a:tc>
                  <a:txBody>
                    <a:bodyPr/>
                    <a:lstStyle/>
                    <a:p>
                      <a:pPr algn="l">
                        <a:spcBef>
                          <a:spcPts val="600"/>
                        </a:spcBef>
                      </a:pPr>
                      <a:r>
                        <a:rPr lang="en-US" altLang="en-US" sz="1800" dirty="0"/>
                        <a:t>3 digits</a:t>
                      </a: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3137229064"/>
                  </a:ext>
                </a:extLst>
              </a:tr>
              <a:tr h="320334">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0" i="0" dirty="0">
                          <a:latin typeface="+mn-lt"/>
                          <a:cs typeface="Courier New" panose="02070309020205020404" pitchFamily="49" charset="0"/>
                        </a:rPr>
                        <a:t>min, max</a:t>
                      </a:r>
                      <a:endParaRPr lang="en-GB" sz="1800" b="0" i="0" dirty="0">
                        <a:latin typeface="+mn-lt"/>
                        <a:cs typeface="Courier New" panose="02070309020205020404" pitchFamily="49" charset="0"/>
                      </a:endParaRPr>
                    </a:p>
                  </a:txBody>
                  <a:tcPr marL="73273" marR="73273" marT="36637" marB="36637" anchor="ctr">
                    <a:solidFill>
                      <a:schemeClr val="accent6">
                        <a:lumMod val="20000"/>
                        <a:lumOff val="80000"/>
                      </a:schemeClr>
                    </a:solidFill>
                  </a:tcPr>
                </a:tc>
                <a:tc>
                  <a:txBody>
                    <a:bodyPr/>
                    <a:lstStyle/>
                    <a:p>
                      <a:pPr algn="l">
                        <a:spcBef>
                          <a:spcPts val="600"/>
                        </a:spcBef>
                      </a:pPr>
                      <a:r>
                        <a:rPr lang="en-US" altLang="en-US" sz="1800" dirty="0"/>
                        <a:t>{3,5}</a:t>
                      </a:r>
                    </a:p>
                  </a:txBody>
                  <a:tcPr marL="73273" marR="73273" marT="36637" marB="36637" anchor="ctr">
                    <a:solidFill>
                      <a:schemeClr val="accent6">
                        <a:lumMod val="20000"/>
                        <a:lumOff val="80000"/>
                      </a:schemeClr>
                    </a:solidFill>
                  </a:tcPr>
                </a:tc>
                <a:tc>
                  <a:txBody>
                    <a:bodyPr/>
                    <a:lstStyle/>
                    <a:p>
                      <a:pPr algn="l">
                        <a:spcBef>
                          <a:spcPts val="600"/>
                        </a:spcBef>
                      </a:pPr>
                      <a:r>
                        <a:rPr lang="en-US" altLang="en-US" sz="1800" dirty="0"/>
                        <a:t>\d{3,5}</a:t>
                      </a:r>
                    </a:p>
                  </a:txBody>
                  <a:tcPr marL="73273" marR="73273" marT="36637" marB="36637" anchor="ctr">
                    <a:solidFill>
                      <a:schemeClr val="accent6">
                        <a:lumMod val="20000"/>
                        <a:lumOff val="80000"/>
                      </a:schemeClr>
                    </a:solidFill>
                  </a:tcPr>
                </a:tc>
                <a:tc>
                  <a:txBody>
                    <a:bodyPr/>
                    <a:lstStyle/>
                    <a:p>
                      <a:pPr algn="l">
                        <a:spcBef>
                          <a:spcPts val="600"/>
                        </a:spcBef>
                      </a:pPr>
                      <a:r>
                        <a:rPr lang="en-US" altLang="en-US" sz="1800" dirty="0"/>
                        <a:t>Between 3 and 5 digits</a:t>
                      </a:r>
                    </a:p>
                  </a:txBody>
                  <a:tcPr marL="73273" marR="73273" marT="36637" marB="36637" anchor="ctr">
                    <a:solidFill>
                      <a:schemeClr val="accent6">
                        <a:lumMod val="20000"/>
                        <a:lumOff val="80000"/>
                      </a:schemeClr>
                    </a:solidFill>
                  </a:tcPr>
                </a:tc>
                <a:extLst>
                  <a:ext uri="{0D108BD9-81ED-4DB2-BD59-A6C34878D82A}">
                    <a16:rowId xmlns:a16="http://schemas.microsoft.com/office/drawing/2014/main" val="1119249700"/>
                  </a:ext>
                </a:extLst>
              </a:tr>
              <a:tr h="38945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0" i="0" dirty="0">
                          <a:latin typeface="+mn-lt"/>
                          <a:cs typeface="Courier New" panose="02070309020205020404" pitchFamily="49" charset="0"/>
                        </a:rPr>
                        <a:t>at least</a:t>
                      </a:r>
                      <a:endParaRPr lang="en-GB" sz="1800" b="0" i="0" dirty="0">
                        <a:latin typeface="+mn-lt"/>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lgn="l">
                        <a:spcBef>
                          <a:spcPts val="600"/>
                        </a:spcBef>
                      </a:pPr>
                      <a:r>
                        <a:rPr lang="en-US" altLang="en-US" sz="1800" dirty="0"/>
                        <a:t>{5,}</a:t>
                      </a:r>
                    </a:p>
                  </a:txBody>
                  <a:tcPr marL="73273" marR="73273" marT="36637" marB="36637" anchor="ctr">
                    <a:solidFill>
                      <a:schemeClr val="accent6">
                        <a:lumMod val="40000"/>
                        <a:lumOff val="60000"/>
                      </a:schemeClr>
                    </a:solidFill>
                  </a:tcPr>
                </a:tc>
                <a:tc>
                  <a:txBody>
                    <a:bodyPr/>
                    <a:lstStyle/>
                    <a:p>
                      <a:pPr algn="l">
                        <a:spcBef>
                          <a:spcPts val="600"/>
                        </a:spcBef>
                      </a:pPr>
                      <a:r>
                        <a:rPr lang="en-US" altLang="en-US" sz="1800" dirty="0"/>
                        <a:t>[A-Z]{5,}</a:t>
                      </a:r>
                    </a:p>
                  </a:txBody>
                  <a:tcPr marL="73273" marR="73273" marT="36637" marB="36637" anchor="ctr">
                    <a:solidFill>
                      <a:schemeClr val="accent6">
                        <a:lumMod val="40000"/>
                        <a:lumOff val="60000"/>
                      </a:schemeClr>
                    </a:solidFill>
                  </a:tcPr>
                </a:tc>
                <a:tc>
                  <a:txBody>
                    <a:bodyPr/>
                    <a:lstStyle/>
                    <a:p>
                      <a:pPr algn="l">
                        <a:spcBef>
                          <a:spcPts val="600"/>
                        </a:spcBef>
                      </a:pPr>
                      <a:r>
                        <a:rPr lang="en-US" altLang="en-US" sz="1800" dirty="0"/>
                        <a:t>At least 5 uppercase chars</a:t>
                      </a: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2222224547"/>
                  </a:ext>
                </a:extLst>
              </a:tr>
              <a:tr h="38945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800" b="0" i="0" dirty="0">
                          <a:latin typeface="+mn-lt"/>
                          <a:cs typeface="Courier New" panose="02070309020205020404" pitchFamily="49" charset="0"/>
                        </a:rPr>
                        <a:t>at most</a:t>
                      </a:r>
                    </a:p>
                  </a:txBody>
                  <a:tcPr marL="73273" marR="73273" marT="36637" marB="36637" anchor="ctr">
                    <a:solidFill>
                      <a:schemeClr val="accent6">
                        <a:lumMod val="20000"/>
                        <a:lumOff val="80000"/>
                      </a:schemeClr>
                    </a:solidFill>
                  </a:tcPr>
                </a:tc>
                <a:tc>
                  <a:txBody>
                    <a:bodyPr/>
                    <a:lstStyle/>
                    <a:p>
                      <a:pPr algn="l">
                        <a:spcBef>
                          <a:spcPts val="600"/>
                        </a:spcBef>
                      </a:pPr>
                      <a:r>
                        <a:rPr lang="en-US" altLang="en-US" sz="1800" dirty="0"/>
                        <a:t>{0,5}</a:t>
                      </a:r>
                    </a:p>
                  </a:txBody>
                  <a:tcPr marL="73273" marR="73273" marT="36637" marB="36637" anchor="ctr">
                    <a:solidFill>
                      <a:schemeClr val="accent6">
                        <a:lumMod val="20000"/>
                        <a:lumOff val="80000"/>
                      </a:schemeClr>
                    </a:solidFill>
                  </a:tcPr>
                </a:tc>
                <a:tc>
                  <a:txBody>
                    <a:bodyPr/>
                    <a:lstStyle/>
                    <a:p>
                      <a:pPr algn="l">
                        <a:spcBef>
                          <a:spcPts val="600"/>
                        </a:spcBef>
                      </a:pPr>
                      <a:r>
                        <a:rPr lang="en-US" altLang="en-US" sz="1800" dirty="0"/>
                        <a:t>[A-Z]{0,5}</a:t>
                      </a:r>
                    </a:p>
                  </a:txBody>
                  <a:tcPr marL="73273" marR="73273" marT="36637" marB="36637" anchor="ctr">
                    <a:solidFill>
                      <a:schemeClr val="accent6">
                        <a:lumMod val="20000"/>
                        <a:lumOff val="80000"/>
                      </a:schemeClr>
                    </a:solidFill>
                  </a:tcPr>
                </a:tc>
                <a:tc>
                  <a:txBody>
                    <a:bodyPr/>
                    <a:lstStyle/>
                    <a:p>
                      <a:pPr algn="l">
                        <a:spcBef>
                          <a:spcPts val="600"/>
                        </a:spcBef>
                      </a:pPr>
                      <a:r>
                        <a:rPr lang="en-US" altLang="en-US" sz="1800" dirty="0"/>
                        <a:t>Up to 5 uppercase chars</a:t>
                      </a:r>
                    </a:p>
                  </a:txBody>
                  <a:tcPr marL="73273" marR="73273" marT="36637" marB="36637" anchor="ctr">
                    <a:solidFill>
                      <a:schemeClr val="accent6">
                        <a:lumMod val="20000"/>
                        <a:lumOff val="80000"/>
                      </a:schemeClr>
                    </a:solidFill>
                  </a:tcPr>
                </a:tc>
                <a:extLst>
                  <a:ext uri="{0D108BD9-81ED-4DB2-BD59-A6C34878D82A}">
                    <a16:rowId xmlns:a16="http://schemas.microsoft.com/office/drawing/2014/main" val="2148468765"/>
                  </a:ext>
                </a:extLst>
              </a:tr>
            </a:tbl>
          </a:graphicData>
        </a:graphic>
      </p:graphicFrame>
      <p:sp>
        <p:nvSpPr>
          <p:cNvPr id="13" name="Rectangle 4">
            <a:extLst>
              <a:ext uri="{FF2B5EF4-FFF2-40B4-BE49-F238E27FC236}">
                <a16:creationId xmlns:a16="http://schemas.microsoft.com/office/drawing/2014/main" id="{5671D505-9DD1-7FFD-31E9-6F33881E4007}"/>
              </a:ext>
            </a:extLst>
          </p:cNvPr>
          <p:cNvSpPr txBox="1">
            <a:spLocks noChangeArrowheads="1"/>
          </p:cNvSpPr>
          <p:nvPr/>
        </p:nvSpPr>
        <p:spPr bwMode="auto">
          <a:xfrm>
            <a:off x="1179174" y="6267485"/>
            <a:ext cx="7713365"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m = </a:t>
            </a:r>
            <a:r>
              <a:rPr lang="en-GB" altLang="en-US" dirty="0" err="1">
                <a:solidFill>
                  <a:schemeClr val="bg1"/>
                </a:solidFill>
                <a:latin typeface="Consolas" panose="020B0609020204030204" pitchFamily="49" charset="0"/>
                <a:cs typeface="Consolas" panose="020B0609020204030204" pitchFamily="49" charset="0"/>
              </a:rPr>
              <a:t>re.search</a:t>
            </a:r>
            <a:r>
              <a:rPr lang="en-GB" altLang="en-US" dirty="0">
                <a:solidFill>
                  <a:schemeClr val="bg1"/>
                </a:solidFill>
                <a:latin typeface="Consolas" panose="020B0609020204030204" pitchFamily="49" charset="0"/>
                <a:cs typeface="Consolas" panose="020B0609020204030204" pitchFamily="49" charset="0"/>
              </a:rPr>
              <a:t>(r</a:t>
            </a:r>
            <a:r>
              <a:rPr lang="en-GB" altLang="en-US" dirty="0">
                <a:solidFill>
                  <a:schemeClr val="accent1"/>
                </a:solidFill>
                <a:latin typeface="Consolas" panose="020B0609020204030204" pitchFamily="49" charset="0"/>
                <a:cs typeface="Consolas" panose="020B0609020204030204" pitchFamily="49" charset="0"/>
              </a:rPr>
              <a:t>"(^|\D)</a:t>
            </a:r>
            <a:r>
              <a:rPr lang="en-GB" altLang="en-US" dirty="0">
                <a:solidFill>
                  <a:schemeClr val="accent2"/>
                </a:solidFill>
                <a:latin typeface="Consolas" panose="020B0609020204030204" pitchFamily="49" charset="0"/>
                <a:cs typeface="Consolas" panose="020B0609020204030204" pitchFamily="49" charset="0"/>
              </a:rPr>
              <a:t>\d{3</a:t>
            </a:r>
            <a:r>
              <a:rPr lang="en-GB" altLang="en-US" b="1" dirty="0">
                <a:solidFill>
                  <a:schemeClr val="accent2"/>
                </a:solidFill>
                <a:latin typeface="Consolas" panose="020B0609020204030204" pitchFamily="49" charset="0"/>
                <a:cs typeface="Consolas" panose="020B0609020204030204" pitchFamily="49" charset="0"/>
              </a:rPr>
              <a:t>}-</a:t>
            </a:r>
            <a:r>
              <a:rPr lang="en-GB" altLang="en-US" b="1" dirty="0">
                <a:solidFill>
                  <a:schemeClr val="accent3"/>
                </a:solidFill>
                <a:latin typeface="Consolas" panose="020B0609020204030204" pitchFamily="49" charset="0"/>
                <a:cs typeface="Consolas" panose="020B0609020204030204" pitchFamily="49" charset="0"/>
              </a:rPr>
              <a:t>\d{2,4}</a:t>
            </a:r>
            <a:r>
              <a:rPr lang="en-GB" altLang="en-US" b="1" dirty="0">
                <a:solidFill>
                  <a:schemeClr val="accent4"/>
                </a:solidFill>
                <a:latin typeface="Consolas" panose="020B0609020204030204" pitchFamily="49" charset="0"/>
                <a:cs typeface="Consolas" panose="020B0609020204030204" pitchFamily="49" charset="0"/>
              </a:rPr>
              <a:t>\s?</a:t>
            </a:r>
            <a:r>
              <a:rPr lang="en-GB" altLang="en-US" b="1" dirty="0">
                <a:solidFill>
                  <a:schemeClr val="accent5"/>
                </a:solidFill>
                <a:latin typeface="Consolas" panose="020B0609020204030204" pitchFamily="49" charset="0"/>
                <a:cs typeface="Consolas" panose="020B0609020204030204" pitchFamily="49" charset="0"/>
              </a:rPr>
              <a:t>\d{4,8}</a:t>
            </a:r>
            <a:r>
              <a:rPr lang="en-GB" altLang="en-US" b="1" dirty="0">
                <a:solidFill>
                  <a:srgbClr val="FFFF00"/>
                </a:solidFill>
                <a:latin typeface="Consolas" panose="020B0609020204030204" pitchFamily="49" charset="0"/>
                <a:cs typeface="Consolas" panose="020B0609020204030204" pitchFamily="49" charset="0"/>
              </a:rPr>
              <a:t>(\D|$)</a:t>
            </a:r>
            <a:r>
              <a:rPr lang="en-GB" altLang="en-US" dirty="0">
                <a:solidFill>
                  <a:schemeClr val="bg1"/>
                </a:solidFill>
                <a:latin typeface="Consolas" panose="020B0609020204030204" pitchFamily="49" charset="0"/>
                <a:cs typeface="Consolas" panose="020B0609020204030204" pitchFamily="49" charset="0"/>
              </a:rPr>
              <a:t>", phone)</a:t>
            </a:r>
          </a:p>
        </p:txBody>
      </p:sp>
      <p:pic>
        <p:nvPicPr>
          <p:cNvPr id="24" name="Picture 23" descr="A phone with a flag design&#10;&#10;AI-generated content may be incorrect.">
            <a:extLst>
              <a:ext uri="{FF2B5EF4-FFF2-40B4-BE49-F238E27FC236}">
                <a16:creationId xmlns:a16="http://schemas.microsoft.com/office/drawing/2014/main" id="{3355DA34-B631-2157-986C-F17D717339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5513" y="3844636"/>
            <a:ext cx="2442420" cy="2422849"/>
          </a:xfrm>
          <a:prstGeom prst="rect">
            <a:avLst/>
          </a:prstGeom>
        </p:spPr>
      </p:pic>
    </p:spTree>
    <p:extLst>
      <p:ext uri="{BB962C8B-B14F-4D97-AF65-F5344CB8AC3E}">
        <p14:creationId xmlns:p14="http://schemas.microsoft.com/office/powerpoint/2010/main" val="2004354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BA3397-1E0F-E3F9-B997-20253FD679ED}"/>
              </a:ext>
            </a:extLst>
          </p:cNvPr>
          <p:cNvSpPr>
            <a:spLocks noGrp="1"/>
          </p:cNvSpPr>
          <p:nvPr>
            <p:ph type="ctrTitle"/>
          </p:nvPr>
        </p:nvSpPr>
        <p:spPr/>
        <p:txBody>
          <a:bodyPr/>
          <a:lstStyle/>
          <a:p>
            <a:r>
              <a:rPr lang="en-GB" dirty="0"/>
              <a:t>Capturing Groups and back references</a:t>
            </a:r>
          </a:p>
        </p:txBody>
      </p:sp>
      <p:sp>
        <p:nvSpPr>
          <p:cNvPr id="7" name="Text Placeholder 6">
            <a:extLst>
              <a:ext uri="{FF2B5EF4-FFF2-40B4-BE49-F238E27FC236}">
                <a16:creationId xmlns:a16="http://schemas.microsoft.com/office/drawing/2014/main" id="{432AF04C-3247-ED96-CEE0-937CD2733F02}"/>
              </a:ext>
            </a:extLst>
          </p:cNvPr>
          <p:cNvSpPr>
            <a:spLocks noGrp="1"/>
          </p:cNvSpPr>
          <p:nvPr>
            <p:ph type="body" sz="quarter" idx="13"/>
          </p:nvPr>
        </p:nvSpPr>
        <p:spPr>
          <a:xfrm>
            <a:off x="443921" y="1733108"/>
            <a:ext cx="8584331" cy="4348715"/>
          </a:xfrm>
        </p:spPr>
        <p:txBody>
          <a:bodyPr/>
          <a:lstStyle/>
          <a:p>
            <a:r>
              <a:rPr lang="en-GB" b="1" dirty="0"/>
              <a:t>Python also allows substitution strings to reference groups within the pattern</a:t>
            </a:r>
          </a:p>
          <a:p>
            <a:pPr marL="285750" indent="-285750">
              <a:buFont typeface="Arial" panose="020B0604020202020204" pitchFamily="34" charset="0"/>
              <a:buChar char="•"/>
            </a:pPr>
            <a:r>
              <a:rPr lang="en-GB" dirty="0"/>
              <a:t>This makes it possible to create </a:t>
            </a:r>
            <a:r>
              <a:rPr lang="en-GB" b="1" dirty="0"/>
              <a:t>self-referencing</a:t>
            </a:r>
            <a:r>
              <a:rPr lang="en-GB" dirty="0"/>
              <a:t> regular expressions.</a:t>
            </a:r>
          </a:p>
          <a:p>
            <a:pPr marL="285750" indent="-285750">
              <a:buFont typeface="Arial" panose="020B0604020202020204" pitchFamily="34" charset="0"/>
              <a:buChar char="•"/>
            </a:pPr>
            <a:r>
              <a:rPr lang="en-GB" dirty="0"/>
              <a:t>Groups can be referenced by \n or \g&lt;n&gt;, where n is the group number</a:t>
            </a:r>
          </a:p>
          <a:p>
            <a:pPr marL="285750" indent="-285750">
              <a:buFont typeface="Arial" panose="020B0604020202020204" pitchFamily="34" charset="0"/>
              <a:buChar char="•"/>
            </a:pPr>
            <a:r>
              <a:rPr lang="en-GB" dirty="0"/>
              <a:t>Always use a </a:t>
            </a:r>
            <a:r>
              <a:rPr lang="en-GB" b="1" dirty="0"/>
              <a:t>raw string </a:t>
            </a:r>
            <a:r>
              <a:rPr lang="en-GB" dirty="0"/>
              <a:t>to avoid conflicts with Python string escapes</a:t>
            </a:r>
          </a:p>
          <a:p>
            <a:pPr marL="285750" indent="-285750">
              <a:buFont typeface="Arial" panose="020B0604020202020204" pitchFamily="34" charset="0"/>
              <a:buChar char="•"/>
            </a:pPr>
            <a:r>
              <a:rPr lang="en-GB" dirty="0"/>
              <a:t>Back references can also be used in the replacement string for sub() and </a:t>
            </a:r>
            <a:r>
              <a:rPr lang="en-GB" dirty="0" err="1"/>
              <a:t>subn</a:t>
            </a:r>
            <a:r>
              <a:rPr lang="en-GB" dirty="0"/>
              <a:t>() </a:t>
            </a:r>
          </a:p>
          <a:p>
            <a:endParaRPr lang="en-GB" dirty="0"/>
          </a:p>
        </p:txBody>
      </p:sp>
      <p:sp>
        <p:nvSpPr>
          <p:cNvPr id="4" name="Slide Number Placeholder 3">
            <a:extLst>
              <a:ext uri="{FF2B5EF4-FFF2-40B4-BE49-F238E27FC236}">
                <a16:creationId xmlns:a16="http://schemas.microsoft.com/office/drawing/2014/main" id="{756AC44E-C052-74E8-84F1-E4A71920C252}"/>
              </a:ext>
            </a:extLst>
          </p:cNvPr>
          <p:cNvSpPr>
            <a:spLocks noGrp="1"/>
          </p:cNvSpPr>
          <p:nvPr>
            <p:ph type="sldNum" sz="quarter" idx="12"/>
          </p:nvPr>
        </p:nvSpPr>
        <p:spPr/>
        <p:txBody>
          <a:bodyPr/>
          <a:lstStyle/>
          <a:p>
            <a:fld id="{F3469444-D02B-D446-9CF8-19DEDDE073D1}" type="slidenum">
              <a:rPr lang="en-US" smtClean="0"/>
              <a:pPr/>
              <a:t>16</a:t>
            </a:fld>
            <a:endParaRPr lang="en-US" dirty="0"/>
          </a:p>
        </p:txBody>
      </p:sp>
      <p:sp>
        <p:nvSpPr>
          <p:cNvPr id="8" name="Rectangle 4">
            <a:extLst>
              <a:ext uri="{FF2B5EF4-FFF2-40B4-BE49-F238E27FC236}">
                <a16:creationId xmlns:a16="http://schemas.microsoft.com/office/drawing/2014/main" id="{F1C3D8C0-8071-348A-0CF1-FC1E79E83F38}"/>
              </a:ext>
            </a:extLst>
          </p:cNvPr>
          <p:cNvSpPr txBox="1">
            <a:spLocks noChangeArrowheads="1"/>
          </p:cNvSpPr>
          <p:nvPr/>
        </p:nvSpPr>
        <p:spPr bwMode="auto">
          <a:xfrm>
            <a:off x="839550" y="4043310"/>
            <a:ext cx="9366905" cy="2229328"/>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import re</a:t>
            </a:r>
          </a:p>
          <a:p>
            <a:pPr marL="0" indent="0">
              <a:buNone/>
            </a:pPr>
            <a:r>
              <a:rPr lang="en-GB" altLang="en-US" dirty="0">
                <a:solidFill>
                  <a:schemeClr val="bg1"/>
                </a:solidFill>
                <a:latin typeface="Consolas" panose="020B0609020204030204" pitchFamily="49" charset="0"/>
                <a:cs typeface="Consolas" panose="020B0609020204030204" pitchFamily="49" charset="0"/>
              </a:rPr>
              <a:t>from datetime import date</a:t>
            </a:r>
          </a:p>
          <a:p>
            <a:pPr marL="0" indent="0">
              <a:buNone/>
            </a:pPr>
            <a:r>
              <a:rPr lang="en-GB" altLang="en-US" b="1" dirty="0">
                <a:solidFill>
                  <a:schemeClr val="accent3"/>
                </a:solidFill>
                <a:latin typeface="Consolas" panose="020B0609020204030204" pitchFamily="49" charset="0"/>
                <a:cs typeface="Consolas" panose="020B0609020204030204" pitchFamily="49" charset="0"/>
              </a:rPr>
              <a:t>year</a:t>
            </a:r>
            <a:r>
              <a:rPr lang="en-GB" altLang="en-US" dirty="0">
                <a:solidFill>
                  <a:schemeClr val="bg1"/>
                </a:solidFill>
                <a:latin typeface="Consolas" panose="020B0609020204030204" pitchFamily="49" charset="0"/>
                <a:cs typeface="Consolas" panose="020B0609020204030204" pitchFamily="49" charset="0"/>
              </a:rPr>
              <a:t> = str(</a:t>
            </a:r>
            <a:r>
              <a:rPr lang="en-GB" altLang="en-US" dirty="0" err="1">
                <a:solidFill>
                  <a:schemeClr val="bg1"/>
                </a:solidFill>
                <a:latin typeface="Consolas" panose="020B0609020204030204" pitchFamily="49" charset="0"/>
                <a:cs typeface="Consolas" panose="020B0609020204030204" pitchFamily="49" charset="0"/>
              </a:rPr>
              <a:t>date.today</a:t>
            </a:r>
            <a:r>
              <a:rPr lang="en-GB" altLang="en-US" dirty="0">
                <a:solidFill>
                  <a:schemeClr val="bg1"/>
                </a:solidFill>
                <a:latin typeface="Consolas" panose="020B0609020204030204" pitchFamily="49" charset="0"/>
                <a:cs typeface="Consolas" panose="020B0609020204030204" pitchFamily="49" charset="0"/>
              </a:rPr>
              <a:t>())[:4] # Get current year</a:t>
            </a:r>
          </a:p>
          <a:p>
            <a:pPr marL="0" indent="0">
              <a:buNone/>
            </a:pPr>
            <a:endParaRPr lang="en-GB" altLang="en-US" dirty="0">
              <a:solidFill>
                <a:schemeClr val="bg1"/>
              </a:solidFill>
              <a:latin typeface="Consolas" panose="020B0609020204030204" pitchFamily="49" charset="0"/>
              <a:cs typeface="Consolas" panose="020B0609020204030204" pitchFamily="49" charset="0"/>
            </a:endParaRPr>
          </a:p>
          <a:p>
            <a:pPr marL="0" indent="0">
              <a:buNone/>
            </a:pPr>
            <a:r>
              <a:rPr lang="en-GB" altLang="en-US" dirty="0" err="1">
                <a:solidFill>
                  <a:schemeClr val="bg1"/>
                </a:solidFill>
                <a:latin typeface="Consolas" panose="020B0609020204030204" pitchFamily="49" charset="0"/>
                <a:cs typeface="Consolas" panose="020B0609020204030204" pitchFamily="49" charset="0"/>
              </a:rPr>
              <a:t>strn</a:t>
            </a:r>
            <a:r>
              <a:rPr lang="en-GB" altLang="en-US" dirty="0">
                <a:solidFill>
                  <a:schemeClr val="bg1"/>
                </a:solidFill>
                <a:latin typeface="Consolas" panose="020B0609020204030204" pitchFamily="49" charset="0"/>
                <a:cs typeface="Consolas" panose="020B0609020204030204" pitchFamily="49" charset="0"/>
              </a:rPr>
              <a:t> = "copyright </a:t>
            </a:r>
            <a:r>
              <a:rPr lang="en-GB" altLang="en-US" b="1" dirty="0">
                <a:solidFill>
                  <a:schemeClr val="accent1"/>
                </a:solidFill>
                <a:latin typeface="Consolas" panose="020B0609020204030204" pitchFamily="49" charset="0"/>
                <a:cs typeface="Consolas" panose="020B0609020204030204" pitchFamily="49" charset="0"/>
              </a:rPr>
              <a:t>2005</a:t>
            </a:r>
            <a:r>
              <a:rPr lang="en-GB" altLang="en-US" b="1" dirty="0">
                <a:solidFill>
                  <a:schemeClr val="accent2"/>
                </a:solidFill>
                <a:latin typeface="Consolas" panose="020B0609020204030204" pitchFamily="49" charset="0"/>
                <a:cs typeface="Consolas" panose="020B0609020204030204" pitchFamily="49" charset="0"/>
              </a:rPr>
              <a:t>-2006</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print(</a:t>
            </a:r>
            <a:r>
              <a:rPr lang="en-GB" altLang="en-US" dirty="0" err="1">
                <a:solidFill>
                  <a:schemeClr val="bg1"/>
                </a:solidFill>
                <a:latin typeface="Consolas" panose="020B0609020204030204" pitchFamily="49" charset="0"/>
                <a:cs typeface="Consolas" panose="020B0609020204030204" pitchFamily="49" charset="0"/>
              </a:rPr>
              <a:t>re.sub</a:t>
            </a:r>
            <a:r>
              <a:rPr lang="en-GB" altLang="en-US" dirty="0">
                <a:solidFill>
                  <a:schemeClr val="bg1"/>
                </a:solidFill>
                <a:latin typeface="Consolas" panose="020B0609020204030204" pitchFamily="49" charset="0"/>
                <a:cs typeface="Consolas" panose="020B0609020204030204" pitchFamily="49" charset="0"/>
              </a:rPr>
              <a:t>(r"</a:t>
            </a:r>
            <a:r>
              <a:rPr lang="en-GB" altLang="en-US" b="1" dirty="0">
                <a:solidFill>
                  <a:schemeClr val="bg1"/>
                </a:solidFill>
                <a:latin typeface="Consolas" panose="020B0609020204030204" pitchFamily="49" charset="0"/>
                <a:cs typeface="Consolas" panose="020B0609020204030204" pitchFamily="49" charset="0"/>
              </a:rPr>
              <a:t>(</a:t>
            </a:r>
            <a:r>
              <a:rPr lang="en-GB" altLang="en-US" b="1" dirty="0">
                <a:solidFill>
                  <a:schemeClr val="accent1"/>
                </a:solidFill>
                <a:latin typeface="Consolas" panose="020B0609020204030204" pitchFamily="49" charset="0"/>
                <a:cs typeface="Consolas" panose="020B0609020204030204" pitchFamily="49" charset="0"/>
              </a:rPr>
              <a:t>(19|20)[0-9]{2}</a:t>
            </a:r>
            <a:r>
              <a:rPr lang="en-GB" altLang="en-US" b="1" dirty="0">
                <a:solidFill>
                  <a:schemeClr val="bg1"/>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a:t>
            </a:r>
            <a:r>
              <a:rPr lang="en-GB" altLang="en-US" b="1" dirty="0">
                <a:solidFill>
                  <a:schemeClr val="accent2"/>
                </a:solidFill>
                <a:latin typeface="Consolas" panose="020B0609020204030204" pitchFamily="49" charset="0"/>
                <a:cs typeface="Consolas" panose="020B0609020204030204" pitchFamily="49" charset="0"/>
              </a:rPr>
              <a:t>(19|20)[0-9]{2}</a:t>
            </a:r>
            <a:r>
              <a:rPr lang="en-GB" altLang="en-US" dirty="0">
                <a:solidFill>
                  <a:schemeClr val="bg1"/>
                </a:solidFill>
                <a:latin typeface="Consolas" panose="020B0609020204030204" pitchFamily="49" charset="0"/>
                <a:cs typeface="Consolas" panose="020B0609020204030204" pitchFamily="49" charset="0"/>
              </a:rPr>
              <a:t>)", r"</a:t>
            </a:r>
            <a:r>
              <a:rPr lang="en-GB" altLang="en-US" b="1" dirty="0">
                <a:solidFill>
                  <a:schemeClr val="accent1"/>
                </a:solidFill>
                <a:latin typeface="Consolas" panose="020B0609020204030204" pitchFamily="49" charset="0"/>
                <a:cs typeface="Consolas" panose="020B0609020204030204" pitchFamily="49" charset="0"/>
              </a:rPr>
              <a:t>\1</a:t>
            </a:r>
            <a:r>
              <a:rPr lang="en-GB" altLang="en-US" dirty="0">
                <a:solidFill>
                  <a:schemeClr val="bg1"/>
                </a:solidFill>
                <a:latin typeface="Consolas" panose="020B0609020204030204" pitchFamily="49" charset="0"/>
                <a:cs typeface="Consolas" panose="020B0609020204030204" pitchFamily="49" charset="0"/>
              </a:rPr>
              <a:t>-" + </a:t>
            </a:r>
            <a:r>
              <a:rPr lang="en-GB" altLang="en-US" b="1" dirty="0">
                <a:solidFill>
                  <a:schemeClr val="accent3"/>
                </a:solidFill>
                <a:latin typeface="Consolas" panose="020B0609020204030204" pitchFamily="49" charset="0"/>
                <a:cs typeface="Consolas" panose="020B0609020204030204" pitchFamily="49" charset="0"/>
              </a:rPr>
              <a:t>year</a:t>
            </a: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strn</a:t>
            </a:r>
            <a:r>
              <a:rPr lang="en-GB" altLang="en-US" dirty="0">
                <a:solidFill>
                  <a:schemeClr val="bg1"/>
                </a:solidFill>
                <a:latin typeface="Consolas" panose="020B0609020204030204" pitchFamily="49" charset="0"/>
                <a:cs typeface="Consolas" panose="020B0609020204030204" pitchFamily="49" charset="0"/>
              </a:rPr>
              <a:t>)</a:t>
            </a:r>
          </a:p>
        </p:txBody>
      </p:sp>
      <p:sp>
        <p:nvSpPr>
          <p:cNvPr id="9" name="TextBox 8">
            <a:extLst>
              <a:ext uri="{FF2B5EF4-FFF2-40B4-BE49-F238E27FC236}">
                <a16:creationId xmlns:a16="http://schemas.microsoft.com/office/drawing/2014/main" id="{737870C0-89BD-E10A-5BF5-CF1421F360F1}"/>
              </a:ext>
            </a:extLst>
          </p:cNvPr>
          <p:cNvSpPr txBox="1"/>
          <p:nvPr/>
        </p:nvSpPr>
        <p:spPr>
          <a:xfrm>
            <a:off x="7745195" y="6253785"/>
            <a:ext cx="2453640" cy="369332"/>
          </a:xfrm>
          <a:prstGeom prst="rect">
            <a:avLst/>
          </a:prstGeom>
          <a:solidFill>
            <a:schemeClr val="bg1"/>
          </a:solidFill>
          <a:ln>
            <a:solidFill>
              <a:schemeClr val="tx1"/>
            </a:solidFill>
          </a:ln>
        </p:spPr>
        <p:txBody>
          <a:bodyPr wrap="square" rtlCol="0">
            <a:spAutoFit/>
          </a:bodyPr>
          <a:lstStyle/>
          <a:p>
            <a:r>
              <a:rPr lang="en-GB" dirty="0"/>
              <a:t>copyright </a:t>
            </a:r>
            <a:r>
              <a:rPr lang="en-GB" b="1" dirty="0">
                <a:solidFill>
                  <a:schemeClr val="accent1"/>
                </a:solidFill>
              </a:rPr>
              <a:t>2005</a:t>
            </a:r>
            <a:r>
              <a:rPr lang="en-GB" b="1" dirty="0"/>
              <a:t>-</a:t>
            </a:r>
            <a:r>
              <a:rPr lang="en-GB" b="1" dirty="0">
                <a:solidFill>
                  <a:schemeClr val="accent3"/>
                </a:solidFill>
              </a:rPr>
              <a:t>2025</a:t>
            </a:r>
          </a:p>
        </p:txBody>
      </p:sp>
    </p:spTree>
    <p:extLst>
      <p:ext uri="{BB962C8B-B14F-4D97-AF65-F5344CB8AC3E}">
        <p14:creationId xmlns:p14="http://schemas.microsoft.com/office/powerpoint/2010/main" val="288739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58EDF-EB97-45C1-0F32-FC3695A8571A}"/>
              </a:ext>
            </a:extLst>
          </p:cNvPr>
          <p:cNvSpPr>
            <a:spLocks noGrp="1"/>
          </p:cNvSpPr>
          <p:nvPr>
            <p:ph type="ctrTitle"/>
          </p:nvPr>
        </p:nvSpPr>
        <p:spPr/>
        <p:txBody>
          <a:bodyPr/>
          <a:lstStyle/>
          <a:p>
            <a:r>
              <a:rPr lang="en-GB" dirty="0"/>
              <a:t>Finding multiple matches in Text</a:t>
            </a:r>
          </a:p>
        </p:txBody>
      </p:sp>
      <p:sp>
        <p:nvSpPr>
          <p:cNvPr id="3" name="Text Placeholder 2">
            <a:extLst>
              <a:ext uri="{FF2B5EF4-FFF2-40B4-BE49-F238E27FC236}">
                <a16:creationId xmlns:a16="http://schemas.microsoft.com/office/drawing/2014/main" id="{23A732BD-22F0-BD35-34B0-F3976E78D9DC}"/>
              </a:ext>
            </a:extLst>
          </p:cNvPr>
          <p:cNvSpPr>
            <a:spLocks noGrp="1"/>
          </p:cNvSpPr>
          <p:nvPr>
            <p:ph type="body" sz="quarter" idx="14"/>
          </p:nvPr>
        </p:nvSpPr>
        <p:spPr/>
        <p:txBody>
          <a:bodyPr/>
          <a:lstStyle/>
          <a:p>
            <a:r>
              <a:rPr lang="en-GB" b="1" dirty="0"/>
              <a:t>Finding all matches in a list using </a:t>
            </a:r>
            <a:r>
              <a:rPr lang="en-GB" b="1" dirty="0" err="1"/>
              <a:t>re.findall</a:t>
            </a:r>
            <a:r>
              <a:rPr lang="en-GB" b="1" dirty="0"/>
              <a:t>()</a:t>
            </a:r>
          </a:p>
          <a:p>
            <a:pPr marL="971550" lvl="1" indent="-285750"/>
            <a:r>
              <a:rPr lang="en-GB" dirty="0"/>
              <a:t>Returns a list of matches or groups</a:t>
            </a:r>
          </a:p>
          <a:p>
            <a:endParaRPr lang="en-GB" dirty="0"/>
          </a:p>
          <a:p>
            <a:endParaRPr lang="en-GB" dirty="0"/>
          </a:p>
          <a:p>
            <a:endParaRPr lang="en-GB" dirty="0"/>
          </a:p>
          <a:p>
            <a:r>
              <a:rPr lang="en-GB" b="1" dirty="0"/>
              <a:t>Iterating through all matches using </a:t>
            </a:r>
            <a:r>
              <a:rPr lang="en-GB" b="1" dirty="0" err="1"/>
              <a:t>re.finditer</a:t>
            </a:r>
            <a:r>
              <a:rPr lang="en-GB" b="1" dirty="0"/>
              <a:t>()</a:t>
            </a:r>
          </a:p>
          <a:p>
            <a:pPr marL="971550" lvl="1" indent="-285750"/>
            <a:r>
              <a:rPr lang="en-GB" dirty="0"/>
              <a:t>Returns an iterator to a match object</a:t>
            </a:r>
          </a:p>
        </p:txBody>
      </p:sp>
      <p:sp>
        <p:nvSpPr>
          <p:cNvPr id="4" name="Slide Number Placeholder 3">
            <a:extLst>
              <a:ext uri="{FF2B5EF4-FFF2-40B4-BE49-F238E27FC236}">
                <a16:creationId xmlns:a16="http://schemas.microsoft.com/office/drawing/2014/main" id="{1C77E592-DD5B-2F65-2E68-6702C91467DF}"/>
              </a:ext>
            </a:extLst>
          </p:cNvPr>
          <p:cNvSpPr>
            <a:spLocks noGrp="1"/>
          </p:cNvSpPr>
          <p:nvPr>
            <p:ph type="sldNum" sz="quarter" idx="12"/>
          </p:nvPr>
        </p:nvSpPr>
        <p:spPr/>
        <p:txBody>
          <a:bodyPr/>
          <a:lstStyle/>
          <a:p>
            <a:fld id="{F3469444-D02B-D446-9CF8-19DEDDE073D1}" type="slidenum">
              <a:rPr lang="en-US" smtClean="0"/>
              <a:pPr/>
              <a:t>17</a:t>
            </a:fld>
            <a:endParaRPr lang="en-US" dirty="0"/>
          </a:p>
        </p:txBody>
      </p:sp>
      <p:sp>
        <p:nvSpPr>
          <p:cNvPr id="5" name="Rectangle 4">
            <a:extLst>
              <a:ext uri="{FF2B5EF4-FFF2-40B4-BE49-F238E27FC236}">
                <a16:creationId xmlns:a16="http://schemas.microsoft.com/office/drawing/2014/main" id="{2A6E6AE2-FB45-A116-6918-2EEF0478B912}"/>
              </a:ext>
            </a:extLst>
          </p:cNvPr>
          <p:cNvSpPr txBox="1">
            <a:spLocks noChangeArrowheads="1"/>
          </p:cNvSpPr>
          <p:nvPr/>
        </p:nvSpPr>
        <p:spPr bwMode="auto">
          <a:xfrm>
            <a:off x="1217808" y="4348241"/>
            <a:ext cx="7686287" cy="14742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err="1">
                <a:solidFill>
                  <a:schemeClr val="bg1"/>
                </a:solidFill>
                <a:latin typeface="Consolas" panose="020B0609020204030204" pitchFamily="49" charset="0"/>
                <a:cs typeface="Consolas" panose="020B0609020204030204" pitchFamily="49" charset="0"/>
              </a:rPr>
              <a:t>home_stuff</a:t>
            </a:r>
            <a:r>
              <a:rPr lang="en-GB" altLang="en-US" dirty="0">
                <a:solidFill>
                  <a:schemeClr val="bg1"/>
                </a:solidFill>
                <a:latin typeface="Consolas" panose="020B0609020204030204" pitchFamily="49" charset="0"/>
                <a:cs typeface="Consolas" panose="020B0609020204030204" pitchFamily="49" charset="0"/>
              </a:rPr>
              <a:t> = "/dev/sda3 </a:t>
            </a:r>
            <a:r>
              <a:rPr lang="en-GB" altLang="en-US" b="1" dirty="0">
                <a:solidFill>
                  <a:schemeClr val="accent1"/>
                </a:solidFill>
                <a:latin typeface="Consolas" panose="020B0609020204030204" pitchFamily="49" charset="0"/>
                <a:cs typeface="Consolas" panose="020B0609020204030204" pitchFamily="49" charset="0"/>
              </a:rPr>
              <a:t>135398</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1"/>
                </a:solidFill>
                <a:latin typeface="Consolas" panose="020B0609020204030204" pitchFamily="49" charset="0"/>
                <a:cs typeface="Consolas" panose="020B0609020204030204" pitchFamily="49" charset="0"/>
              </a:rPr>
              <a:t>69683</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1"/>
                </a:solidFill>
                <a:latin typeface="Consolas" panose="020B0609020204030204" pitchFamily="49" charset="0"/>
                <a:cs typeface="Consolas" panose="020B0609020204030204" pitchFamily="49" charset="0"/>
              </a:rPr>
              <a:t>52176</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1"/>
                </a:solidFill>
                <a:latin typeface="Consolas" panose="020B0609020204030204" pitchFamily="49" charset="0"/>
                <a:cs typeface="Consolas" panose="020B0609020204030204" pitchFamily="49" charset="0"/>
              </a:rPr>
              <a:t>57</a:t>
            </a:r>
            <a:r>
              <a:rPr lang="en-GB" altLang="en-US" dirty="0">
                <a:solidFill>
                  <a:schemeClr val="bg1"/>
                </a:solidFill>
                <a:latin typeface="Consolas" panose="020B0609020204030204" pitchFamily="49" charset="0"/>
                <a:cs typeface="Consolas" panose="020B0609020204030204" pitchFamily="49" charset="0"/>
              </a:rPr>
              <a:t>% /home/stuff"</a:t>
            </a:r>
          </a:p>
          <a:p>
            <a:pPr marL="0" indent="0">
              <a:buNone/>
            </a:pPr>
            <a:endParaRPr lang="en-GB" altLang="en-US" dirty="0">
              <a:solidFill>
                <a:schemeClr val="bg1"/>
              </a:solidFill>
              <a:latin typeface="Consolas" panose="020B0609020204030204" pitchFamily="49" charset="0"/>
              <a:cs typeface="Consolas" panose="020B0609020204030204" pitchFamily="49" charset="0"/>
            </a:endParaRPr>
          </a:p>
          <a:p>
            <a:pPr marL="0" indent="0">
              <a:buNone/>
            </a:pPr>
            <a:r>
              <a:rPr lang="en-GB" altLang="en-US" dirty="0">
                <a:solidFill>
                  <a:schemeClr val="bg1"/>
                </a:solidFill>
                <a:latin typeface="Consolas" panose="020B0609020204030204" pitchFamily="49" charset="0"/>
                <a:cs typeface="Consolas" panose="020B0609020204030204" pitchFamily="49" charset="0"/>
              </a:rPr>
              <a:t>for m in </a:t>
            </a:r>
            <a:r>
              <a:rPr lang="en-GB" altLang="en-US" dirty="0" err="1">
                <a:solidFill>
                  <a:schemeClr val="bg1"/>
                </a:solidFill>
                <a:latin typeface="Consolas" panose="020B0609020204030204" pitchFamily="49" charset="0"/>
                <a:cs typeface="Consolas" panose="020B0609020204030204" pitchFamily="49" charset="0"/>
              </a:rPr>
              <a:t>re.finditer</a:t>
            </a:r>
            <a:r>
              <a:rPr lang="en-GB" altLang="en-US" dirty="0">
                <a:solidFill>
                  <a:schemeClr val="bg1"/>
                </a:solidFill>
                <a:latin typeface="Consolas" panose="020B0609020204030204" pitchFamily="49" charset="0"/>
                <a:cs typeface="Consolas" panose="020B0609020204030204" pitchFamily="49" charset="0"/>
              </a:rPr>
              <a:t>(r"</a:t>
            </a:r>
            <a:r>
              <a:rPr lang="en-GB" altLang="en-US" b="1" dirty="0">
                <a:solidFill>
                  <a:schemeClr val="accent2"/>
                </a:solidFill>
                <a:latin typeface="Consolas" panose="020B0609020204030204" pitchFamily="49" charset="0"/>
                <a:cs typeface="Consolas" panose="020B0609020204030204" pitchFamily="49" charset="0"/>
              </a:rPr>
              <a:t>\b</a:t>
            </a:r>
            <a:r>
              <a:rPr lang="en-GB" altLang="en-US" dirty="0">
                <a:solidFill>
                  <a:schemeClr val="bg1"/>
                </a:solidFill>
                <a:latin typeface="Consolas" panose="020B0609020204030204" pitchFamily="49" charset="0"/>
                <a:cs typeface="Consolas" panose="020B0609020204030204" pitchFamily="49" charset="0"/>
              </a:rPr>
              <a:t>(</a:t>
            </a:r>
            <a:r>
              <a:rPr lang="en-GB" altLang="en-US" b="1" dirty="0">
                <a:solidFill>
                  <a:schemeClr val="accent1"/>
                </a:solidFill>
                <a:latin typeface="Consolas" panose="020B0609020204030204" pitchFamily="49" charset="0"/>
                <a:cs typeface="Consolas" panose="020B0609020204030204" pitchFamily="49" charset="0"/>
              </a:rPr>
              <a:t>\d+</a:t>
            </a:r>
            <a:r>
              <a:rPr lang="en-GB" altLang="en-US" dirty="0">
                <a:solidFill>
                  <a:schemeClr val="bg1"/>
                </a:solidFill>
                <a:latin typeface="Consolas" panose="020B0609020204030204" pitchFamily="49" charset="0"/>
                <a:cs typeface="Consolas" panose="020B0609020204030204" pitchFamily="49" charset="0"/>
              </a:rPr>
              <a:t>)</a:t>
            </a:r>
            <a:r>
              <a:rPr lang="en-GB" altLang="en-US" b="1" dirty="0">
                <a:solidFill>
                  <a:schemeClr val="accent2"/>
                </a:solidFill>
                <a:latin typeface="Consolas" panose="020B0609020204030204" pitchFamily="49" charset="0"/>
                <a:cs typeface="Consolas" panose="020B0609020204030204" pitchFamily="49" charset="0"/>
              </a:rPr>
              <a:t>\b</a:t>
            </a: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home_stuff</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print(</a:t>
            </a:r>
            <a:r>
              <a:rPr lang="en-GB" altLang="en-US" dirty="0" err="1">
                <a:solidFill>
                  <a:schemeClr val="bg1"/>
                </a:solidFill>
                <a:latin typeface="Consolas" panose="020B0609020204030204" pitchFamily="49" charset="0"/>
                <a:cs typeface="Consolas" panose="020B0609020204030204" pitchFamily="49" charset="0"/>
              </a:rPr>
              <a:t>m.group</a:t>
            </a:r>
            <a:r>
              <a:rPr lang="en-GB" altLang="en-US" dirty="0">
                <a:solidFill>
                  <a:schemeClr val="bg1"/>
                </a:solidFill>
                <a:latin typeface="Consolas" panose="020B0609020204030204" pitchFamily="49" charset="0"/>
                <a:cs typeface="Consolas" panose="020B0609020204030204" pitchFamily="49" charset="0"/>
              </a:rPr>
              <a:t>())</a:t>
            </a:r>
          </a:p>
        </p:txBody>
      </p:sp>
      <p:sp>
        <p:nvSpPr>
          <p:cNvPr id="6" name="Rectangle 4">
            <a:extLst>
              <a:ext uri="{FF2B5EF4-FFF2-40B4-BE49-F238E27FC236}">
                <a16:creationId xmlns:a16="http://schemas.microsoft.com/office/drawing/2014/main" id="{C62F5000-16E3-F02D-3429-5AD9FB0B3954}"/>
              </a:ext>
            </a:extLst>
          </p:cNvPr>
          <p:cNvSpPr txBox="1">
            <a:spLocks noChangeArrowheads="1"/>
          </p:cNvSpPr>
          <p:nvPr/>
        </p:nvSpPr>
        <p:spPr bwMode="auto">
          <a:xfrm>
            <a:off x="1217808" y="2393449"/>
            <a:ext cx="7621391"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err="1">
                <a:solidFill>
                  <a:schemeClr val="bg1"/>
                </a:solidFill>
                <a:latin typeface="Consolas" panose="020B0609020204030204" pitchFamily="49" charset="0"/>
                <a:cs typeface="Consolas" panose="020B0609020204030204" pitchFamily="49" charset="0"/>
              </a:rPr>
              <a:t>home_stuff</a:t>
            </a:r>
            <a:r>
              <a:rPr lang="en-GB" altLang="en-US" dirty="0">
                <a:solidFill>
                  <a:schemeClr val="bg1"/>
                </a:solidFill>
                <a:latin typeface="Consolas" panose="020B0609020204030204" pitchFamily="49" charset="0"/>
                <a:cs typeface="Consolas" panose="020B0609020204030204" pitchFamily="49" charset="0"/>
              </a:rPr>
              <a:t> = "/dev/sda3 </a:t>
            </a:r>
            <a:r>
              <a:rPr lang="en-GB" altLang="en-US" b="1" dirty="0">
                <a:solidFill>
                  <a:schemeClr val="accent1"/>
                </a:solidFill>
                <a:latin typeface="Consolas" panose="020B0609020204030204" pitchFamily="49" charset="0"/>
                <a:cs typeface="Consolas" panose="020B0609020204030204" pitchFamily="49" charset="0"/>
              </a:rPr>
              <a:t>135398</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1"/>
                </a:solidFill>
                <a:latin typeface="Consolas" panose="020B0609020204030204" pitchFamily="49" charset="0"/>
                <a:cs typeface="Consolas" panose="020B0609020204030204" pitchFamily="49" charset="0"/>
              </a:rPr>
              <a:t>69683</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1"/>
                </a:solidFill>
                <a:latin typeface="Consolas" panose="020B0609020204030204" pitchFamily="49" charset="0"/>
                <a:cs typeface="Consolas" panose="020B0609020204030204" pitchFamily="49" charset="0"/>
              </a:rPr>
              <a:t>52176</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1"/>
                </a:solidFill>
                <a:latin typeface="Consolas" panose="020B0609020204030204" pitchFamily="49" charset="0"/>
                <a:cs typeface="Consolas" panose="020B0609020204030204" pitchFamily="49" charset="0"/>
              </a:rPr>
              <a:t>57</a:t>
            </a:r>
            <a:r>
              <a:rPr lang="en-GB" altLang="en-US" dirty="0">
                <a:solidFill>
                  <a:schemeClr val="bg1"/>
                </a:solidFill>
                <a:latin typeface="Consolas" panose="020B0609020204030204" pitchFamily="49" charset="0"/>
                <a:cs typeface="Consolas" panose="020B0609020204030204" pitchFamily="49" charset="0"/>
              </a:rPr>
              <a:t>% /home/stuff"</a:t>
            </a:r>
          </a:p>
          <a:p>
            <a:pPr marL="0" indent="0">
              <a:buNone/>
            </a:pPr>
            <a:r>
              <a:rPr lang="en-GB" altLang="en-US" dirty="0" err="1">
                <a:solidFill>
                  <a:schemeClr val="bg1"/>
                </a:solidFill>
                <a:latin typeface="Consolas" panose="020B0609020204030204" pitchFamily="49" charset="0"/>
                <a:cs typeface="Consolas" panose="020B0609020204030204" pitchFamily="49" charset="0"/>
              </a:rPr>
              <a:t>nums</a:t>
            </a:r>
            <a:r>
              <a:rPr lang="en-GB" altLang="en-US" dirty="0">
                <a:solidFill>
                  <a:schemeClr val="bg1"/>
                </a:solidFill>
                <a:latin typeface="Consolas" panose="020B0609020204030204" pitchFamily="49" charset="0"/>
                <a:cs typeface="Consolas" panose="020B0609020204030204" pitchFamily="49" charset="0"/>
              </a:rPr>
              <a:t> = </a:t>
            </a:r>
            <a:r>
              <a:rPr lang="en-GB" altLang="en-US" dirty="0" err="1">
                <a:solidFill>
                  <a:schemeClr val="bg1"/>
                </a:solidFill>
                <a:latin typeface="Consolas" panose="020B0609020204030204" pitchFamily="49" charset="0"/>
                <a:cs typeface="Consolas" panose="020B0609020204030204" pitchFamily="49" charset="0"/>
              </a:rPr>
              <a:t>re.findall</a:t>
            </a:r>
            <a:r>
              <a:rPr lang="en-GB" altLang="en-US" dirty="0">
                <a:solidFill>
                  <a:schemeClr val="bg1"/>
                </a:solidFill>
                <a:latin typeface="Consolas" panose="020B0609020204030204" pitchFamily="49" charset="0"/>
                <a:cs typeface="Consolas" panose="020B0609020204030204" pitchFamily="49" charset="0"/>
              </a:rPr>
              <a:t>(r"\b</a:t>
            </a:r>
            <a:r>
              <a:rPr lang="en-GB" altLang="en-US" b="1" dirty="0">
                <a:solidFill>
                  <a:schemeClr val="accent1"/>
                </a:solidFill>
                <a:latin typeface="Consolas" panose="020B0609020204030204" pitchFamily="49" charset="0"/>
                <a:cs typeface="Consolas" panose="020B0609020204030204" pitchFamily="49" charset="0"/>
              </a:rPr>
              <a:t>\d+</a:t>
            </a:r>
            <a:r>
              <a:rPr lang="en-GB" altLang="en-US" dirty="0">
                <a:solidFill>
                  <a:schemeClr val="bg1"/>
                </a:solidFill>
                <a:latin typeface="Consolas" panose="020B0609020204030204" pitchFamily="49" charset="0"/>
                <a:cs typeface="Consolas" panose="020B0609020204030204" pitchFamily="49" charset="0"/>
              </a:rPr>
              <a:t>\b", </a:t>
            </a:r>
            <a:r>
              <a:rPr lang="en-GB" altLang="en-US" dirty="0" err="1">
                <a:solidFill>
                  <a:schemeClr val="bg1"/>
                </a:solidFill>
                <a:latin typeface="Consolas" panose="020B0609020204030204" pitchFamily="49" charset="0"/>
                <a:cs typeface="Consolas" panose="020B0609020204030204" pitchFamily="49" charset="0"/>
              </a:rPr>
              <a:t>home_stuff</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print(</a:t>
            </a:r>
            <a:r>
              <a:rPr lang="en-GB" altLang="en-US" dirty="0" err="1">
                <a:solidFill>
                  <a:schemeClr val="bg1"/>
                </a:solidFill>
                <a:latin typeface="Consolas" panose="020B0609020204030204" pitchFamily="49" charset="0"/>
                <a:cs typeface="Consolas" panose="020B0609020204030204" pitchFamily="49" charset="0"/>
              </a:rPr>
              <a:t>nums</a:t>
            </a:r>
            <a:r>
              <a:rPr lang="en-GB" altLang="en-US" dirty="0">
                <a:solidFill>
                  <a:schemeClr val="bg1"/>
                </a:solidFill>
                <a:latin typeface="Consolas" panose="020B0609020204030204" pitchFamily="49" charset="0"/>
                <a:cs typeface="Consolas" panose="020B0609020204030204" pitchFamily="49" charset="0"/>
              </a:rPr>
              <a:t>)</a:t>
            </a:r>
          </a:p>
        </p:txBody>
      </p:sp>
      <p:sp>
        <p:nvSpPr>
          <p:cNvPr id="7" name="TextBox 6">
            <a:extLst>
              <a:ext uri="{FF2B5EF4-FFF2-40B4-BE49-F238E27FC236}">
                <a16:creationId xmlns:a16="http://schemas.microsoft.com/office/drawing/2014/main" id="{11B4F1B5-9FD9-0143-C3D5-75F39CC26032}"/>
              </a:ext>
            </a:extLst>
          </p:cNvPr>
          <p:cNvSpPr txBox="1"/>
          <p:nvPr/>
        </p:nvSpPr>
        <p:spPr>
          <a:xfrm>
            <a:off x="8839199" y="3113505"/>
            <a:ext cx="3352801" cy="369332"/>
          </a:xfrm>
          <a:prstGeom prst="rect">
            <a:avLst/>
          </a:prstGeom>
          <a:solidFill>
            <a:schemeClr val="bg1"/>
          </a:solidFill>
          <a:ln>
            <a:solidFill>
              <a:schemeClr val="tx1"/>
            </a:solidFill>
          </a:ln>
        </p:spPr>
        <p:txBody>
          <a:bodyPr wrap="square" rtlCol="0">
            <a:spAutoFit/>
          </a:bodyPr>
          <a:lstStyle/>
          <a:p>
            <a:r>
              <a:rPr lang="en-GB" dirty="0"/>
              <a:t>['135398', '69683', '52176', '57']</a:t>
            </a:r>
          </a:p>
        </p:txBody>
      </p:sp>
      <p:sp>
        <p:nvSpPr>
          <p:cNvPr id="8" name="TextBox 7">
            <a:extLst>
              <a:ext uri="{FF2B5EF4-FFF2-40B4-BE49-F238E27FC236}">
                <a16:creationId xmlns:a16="http://schemas.microsoft.com/office/drawing/2014/main" id="{69D059A4-55D2-8188-C403-FC7C94EFD8F3}"/>
              </a:ext>
            </a:extLst>
          </p:cNvPr>
          <p:cNvSpPr txBox="1"/>
          <p:nvPr/>
        </p:nvSpPr>
        <p:spPr>
          <a:xfrm>
            <a:off x="8904095" y="4595375"/>
            <a:ext cx="1073282" cy="1200329"/>
          </a:xfrm>
          <a:prstGeom prst="rect">
            <a:avLst/>
          </a:prstGeom>
          <a:solidFill>
            <a:schemeClr val="bg1"/>
          </a:solidFill>
          <a:ln>
            <a:solidFill>
              <a:schemeClr val="tx1"/>
            </a:solidFill>
          </a:ln>
        </p:spPr>
        <p:txBody>
          <a:bodyPr wrap="square" rtlCol="0">
            <a:spAutoFit/>
          </a:bodyPr>
          <a:lstStyle/>
          <a:p>
            <a:r>
              <a:rPr lang="en-GB" dirty="0"/>
              <a:t>135398</a:t>
            </a:r>
          </a:p>
          <a:p>
            <a:r>
              <a:rPr lang="en-GB" dirty="0"/>
              <a:t>69683</a:t>
            </a:r>
          </a:p>
          <a:p>
            <a:r>
              <a:rPr lang="en-GB" dirty="0"/>
              <a:t>52176</a:t>
            </a:r>
          </a:p>
          <a:p>
            <a:r>
              <a:rPr lang="en-GB" dirty="0"/>
              <a:t>57</a:t>
            </a:r>
          </a:p>
        </p:txBody>
      </p:sp>
    </p:spTree>
    <p:extLst>
      <p:ext uri="{BB962C8B-B14F-4D97-AF65-F5344CB8AC3E}">
        <p14:creationId xmlns:p14="http://schemas.microsoft.com/office/powerpoint/2010/main" val="32059372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1AF67-53E8-3754-7500-BFA1067B81EB}"/>
              </a:ext>
            </a:extLst>
          </p:cNvPr>
          <p:cNvSpPr>
            <a:spLocks noGrp="1"/>
          </p:cNvSpPr>
          <p:nvPr>
            <p:ph type="ctrTitle"/>
          </p:nvPr>
        </p:nvSpPr>
        <p:spPr/>
        <p:txBody>
          <a:bodyPr/>
          <a:lstStyle/>
          <a:p>
            <a:r>
              <a:rPr lang="en-GB" dirty="0"/>
              <a:t>RE Flags</a:t>
            </a:r>
          </a:p>
        </p:txBody>
      </p:sp>
      <p:sp>
        <p:nvSpPr>
          <p:cNvPr id="3" name="Text Placeholder 2">
            <a:extLst>
              <a:ext uri="{FF2B5EF4-FFF2-40B4-BE49-F238E27FC236}">
                <a16:creationId xmlns:a16="http://schemas.microsoft.com/office/drawing/2014/main" id="{941316F2-7EA0-A247-331A-915CCBF62B6D}"/>
              </a:ext>
            </a:extLst>
          </p:cNvPr>
          <p:cNvSpPr>
            <a:spLocks noGrp="1"/>
          </p:cNvSpPr>
          <p:nvPr>
            <p:ph type="body" sz="quarter" idx="14"/>
          </p:nvPr>
        </p:nvSpPr>
        <p:spPr>
          <a:xfrm>
            <a:off x="443921" y="1733108"/>
            <a:ext cx="8080319" cy="4061405"/>
          </a:xfrm>
        </p:spPr>
        <p:txBody>
          <a:bodyPr/>
          <a:lstStyle/>
          <a:p>
            <a:r>
              <a:rPr lang="en-GB" b="1" dirty="0"/>
              <a:t>Change the behaviour of the match</a:t>
            </a:r>
          </a:p>
          <a:p>
            <a:endParaRPr lang="en-GB" b="1" dirty="0"/>
          </a:p>
          <a:p>
            <a:endParaRPr lang="en-GB" b="1" dirty="0"/>
          </a:p>
          <a:p>
            <a:endParaRPr lang="en-GB" b="1" dirty="0"/>
          </a:p>
          <a:p>
            <a:endParaRPr lang="en-GB" b="1" dirty="0"/>
          </a:p>
          <a:p>
            <a:endParaRPr lang="en-GB" b="1" dirty="0"/>
          </a:p>
          <a:p>
            <a:pPr marL="971550" lvl="1" indent="-285750"/>
            <a:r>
              <a:rPr lang="en-GB" dirty="0"/>
              <a:t>Can be embedded in the RE</a:t>
            </a:r>
          </a:p>
          <a:p>
            <a:pPr marL="971550" lvl="1" indent="-285750"/>
            <a:r>
              <a:rPr lang="en-GB" dirty="0"/>
              <a:t>Can be applied to parts of the string (Modifier Spans, Py3.6)</a:t>
            </a:r>
          </a:p>
          <a:p>
            <a:pPr marL="971550" lvl="1" indent="-285750"/>
            <a:r>
              <a:rPr lang="en-GB" dirty="0"/>
              <a:t>Can be specified as an optional argument to search, match, split, sub etc.</a:t>
            </a:r>
          </a:p>
          <a:p>
            <a:pPr marL="971550" lvl="1" indent="-285750"/>
            <a:r>
              <a:rPr lang="en-GB" dirty="0"/>
              <a:t>Can be modified with ‘”|” separator</a:t>
            </a:r>
          </a:p>
        </p:txBody>
      </p:sp>
      <p:sp>
        <p:nvSpPr>
          <p:cNvPr id="4" name="Slide Number Placeholder 3">
            <a:extLst>
              <a:ext uri="{FF2B5EF4-FFF2-40B4-BE49-F238E27FC236}">
                <a16:creationId xmlns:a16="http://schemas.microsoft.com/office/drawing/2014/main" id="{4D43CBC0-F8A4-E630-8B77-36CCD3D08341}"/>
              </a:ext>
            </a:extLst>
          </p:cNvPr>
          <p:cNvSpPr>
            <a:spLocks noGrp="1"/>
          </p:cNvSpPr>
          <p:nvPr>
            <p:ph type="sldNum" sz="quarter" idx="12"/>
          </p:nvPr>
        </p:nvSpPr>
        <p:spPr/>
        <p:txBody>
          <a:bodyPr/>
          <a:lstStyle/>
          <a:p>
            <a:fld id="{F3469444-D02B-D446-9CF8-19DEDDE073D1}" type="slidenum">
              <a:rPr lang="en-US" smtClean="0"/>
              <a:pPr/>
              <a:t>18</a:t>
            </a:fld>
            <a:endParaRPr lang="en-US" dirty="0"/>
          </a:p>
        </p:txBody>
      </p:sp>
      <p:graphicFrame>
        <p:nvGraphicFramePr>
          <p:cNvPr id="7" name="Table 6">
            <a:extLst>
              <a:ext uri="{FF2B5EF4-FFF2-40B4-BE49-F238E27FC236}">
                <a16:creationId xmlns:a16="http://schemas.microsoft.com/office/drawing/2014/main" id="{351A235F-B817-41FD-476C-6FBF2771A925}"/>
              </a:ext>
            </a:extLst>
          </p:cNvPr>
          <p:cNvGraphicFramePr>
            <a:graphicFrameLocks noGrp="1"/>
          </p:cNvGraphicFramePr>
          <p:nvPr>
            <p:extLst>
              <p:ext uri="{D42A27DB-BD31-4B8C-83A1-F6EECF244321}">
                <p14:modId xmlns:p14="http://schemas.microsoft.com/office/powerpoint/2010/main" val="1554460821"/>
              </p:ext>
            </p:extLst>
          </p:nvPr>
        </p:nvGraphicFramePr>
        <p:xfrm>
          <a:off x="1248686" y="2134957"/>
          <a:ext cx="8254125" cy="1942801"/>
        </p:xfrm>
        <a:graphic>
          <a:graphicData uri="http://schemas.openxmlformats.org/drawingml/2006/table">
            <a:tbl>
              <a:tblPr firstRow="1" bandRow="1">
                <a:tableStyleId>{5C22544A-7EE6-4342-B048-85BDC9FD1C3A}</a:tableStyleId>
              </a:tblPr>
              <a:tblGrid>
                <a:gridCol w="1899624">
                  <a:extLst>
                    <a:ext uri="{9D8B030D-6E8A-4147-A177-3AD203B41FA5}">
                      <a16:colId xmlns:a16="http://schemas.microsoft.com/office/drawing/2014/main" val="1551974525"/>
                    </a:ext>
                  </a:extLst>
                </a:gridCol>
                <a:gridCol w="879676">
                  <a:extLst>
                    <a:ext uri="{9D8B030D-6E8A-4147-A177-3AD203B41FA5}">
                      <a16:colId xmlns:a16="http://schemas.microsoft.com/office/drawing/2014/main" val="2268743316"/>
                    </a:ext>
                  </a:extLst>
                </a:gridCol>
                <a:gridCol w="1562582">
                  <a:extLst>
                    <a:ext uri="{9D8B030D-6E8A-4147-A177-3AD203B41FA5}">
                      <a16:colId xmlns:a16="http://schemas.microsoft.com/office/drawing/2014/main" val="587885695"/>
                    </a:ext>
                  </a:extLst>
                </a:gridCol>
                <a:gridCol w="3912243">
                  <a:extLst>
                    <a:ext uri="{9D8B030D-6E8A-4147-A177-3AD203B41FA5}">
                      <a16:colId xmlns:a16="http://schemas.microsoft.com/office/drawing/2014/main" val="1738124389"/>
                    </a:ext>
                  </a:extLst>
                </a:gridCol>
              </a:tblGrid>
              <a:tr h="329423">
                <a:tc>
                  <a:txBody>
                    <a:bodyPr/>
                    <a:lstStyle/>
                    <a:p>
                      <a:pPr algn="ctr"/>
                      <a:r>
                        <a:rPr lang="en-GB" sz="1800" dirty="0">
                          <a:solidFill>
                            <a:schemeClr val="tx2"/>
                          </a:solidFill>
                        </a:rPr>
                        <a:t>Long Name</a:t>
                      </a:r>
                    </a:p>
                  </a:txBody>
                  <a:tcPr marL="73273" marR="73273" marT="36637" marB="36637" anchor="ctr">
                    <a:solidFill>
                      <a:schemeClr val="accent6"/>
                    </a:solidFill>
                  </a:tcPr>
                </a:tc>
                <a:tc>
                  <a:txBody>
                    <a:bodyPr/>
                    <a:lstStyle/>
                    <a:p>
                      <a:pPr algn="ctr"/>
                      <a:r>
                        <a:rPr lang="en-GB" sz="1800" dirty="0">
                          <a:solidFill>
                            <a:schemeClr val="tx2"/>
                          </a:solidFill>
                        </a:rPr>
                        <a:t>Short</a:t>
                      </a:r>
                    </a:p>
                  </a:txBody>
                  <a:tcPr marL="73273" marR="73273" marT="36637" marB="36637" anchor="ctr">
                    <a:solidFill>
                      <a:schemeClr val="accent6"/>
                    </a:solidFill>
                  </a:tcPr>
                </a:tc>
                <a:tc>
                  <a:txBody>
                    <a:bodyPr/>
                    <a:lstStyle/>
                    <a:p>
                      <a:pPr algn="ctr"/>
                      <a:r>
                        <a:rPr lang="en-GB" sz="1800" dirty="0">
                          <a:solidFill>
                            <a:schemeClr val="tx2"/>
                          </a:solidFill>
                        </a:rPr>
                        <a:t>Embedded</a:t>
                      </a:r>
                    </a:p>
                  </a:txBody>
                  <a:tcPr marL="73273" marR="73273" marT="36637" marB="36637" anchor="ctr">
                    <a:solidFill>
                      <a:schemeClr val="accent6"/>
                    </a:solidFill>
                  </a:tcPr>
                </a:tc>
                <a:tc>
                  <a:txBody>
                    <a:bodyPr/>
                    <a:lstStyle/>
                    <a:p>
                      <a:pPr algn="ctr"/>
                      <a:r>
                        <a:rPr lang="en-GB" sz="1800" dirty="0">
                          <a:solidFill>
                            <a:schemeClr val="tx2"/>
                          </a:solidFill>
                        </a:rPr>
                        <a:t>Comment</a:t>
                      </a:r>
                    </a:p>
                  </a:txBody>
                  <a:tcPr marL="73273" marR="73273" marT="36637" marB="36637" anchor="ctr">
                    <a:solidFill>
                      <a:schemeClr val="accent6"/>
                    </a:solidFill>
                  </a:tcPr>
                </a:tc>
                <a:extLst>
                  <a:ext uri="{0D108BD9-81ED-4DB2-BD59-A6C34878D82A}">
                    <a16:rowId xmlns:a16="http://schemas.microsoft.com/office/drawing/2014/main" val="2345767861"/>
                  </a:ext>
                </a:extLst>
              </a:tr>
              <a:tr h="326838">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0" i="0" dirty="0" err="1">
                          <a:latin typeface="+mn-lt"/>
                          <a:cs typeface="Courier New" panose="02070309020205020404" pitchFamily="49" charset="0"/>
                        </a:rPr>
                        <a:t>re.IGNORCASE</a:t>
                      </a:r>
                      <a:endParaRPr lang="en-GB" sz="1800" b="0" i="0" dirty="0">
                        <a:latin typeface="+mn-lt"/>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lgn="ctr">
                        <a:spcBef>
                          <a:spcPts val="600"/>
                        </a:spcBef>
                      </a:pPr>
                      <a:r>
                        <a:rPr lang="en-US" altLang="en-US" sz="1800" dirty="0" err="1"/>
                        <a:t>re.I</a:t>
                      </a:r>
                      <a:endParaRPr lang="en-US" altLang="en-US" sz="1800" dirty="0"/>
                    </a:p>
                  </a:txBody>
                  <a:tcPr marL="73273" marR="73273" marT="36637" marB="36637" anchor="ctr">
                    <a:solidFill>
                      <a:schemeClr val="accent6">
                        <a:lumMod val="40000"/>
                        <a:lumOff val="60000"/>
                      </a:schemeClr>
                    </a:solidFill>
                  </a:tcPr>
                </a:tc>
                <a:tc>
                  <a:txBody>
                    <a:bodyPr/>
                    <a:lstStyle/>
                    <a:p>
                      <a:pPr algn="ctr">
                        <a:spcBef>
                          <a:spcPts val="600"/>
                        </a:spcBef>
                      </a:pPr>
                      <a:r>
                        <a:rPr lang="en-US" altLang="en-US" sz="1800" dirty="0"/>
                        <a:t>(?</a:t>
                      </a:r>
                      <a:r>
                        <a:rPr lang="en-US" altLang="en-US" sz="1800" dirty="0" err="1"/>
                        <a:t>i</a:t>
                      </a:r>
                      <a:r>
                        <a:rPr lang="en-US" altLang="en-US" sz="1800" dirty="0"/>
                        <a:t>)</a:t>
                      </a:r>
                    </a:p>
                  </a:txBody>
                  <a:tcPr marL="73273" marR="73273" marT="36637" marB="36637" anchor="ctr">
                    <a:solidFill>
                      <a:schemeClr val="accent6">
                        <a:lumMod val="40000"/>
                        <a:lumOff val="60000"/>
                      </a:schemeClr>
                    </a:solidFill>
                  </a:tcPr>
                </a:tc>
                <a:tc>
                  <a:txBody>
                    <a:bodyPr/>
                    <a:lstStyle/>
                    <a:p>
                      <a:pPr algn="l">
                        <a:spcBef>
                          <a:spcPts val="600"/>
                        </a:spcBef>
                      </a:pPr>
                      <a:r>
                        <a:rPr lang="en-US" altLang="en-US" sz="1800" dirty="0" err="1"/>
                        <a:t>CaSe</a:t>
                      </a:r>
                      <a:r>
                        <a:rPr lang="en-US" altLang="en-US" sz="1800" dirty="0"/>
                        <a:t> insensitive match</a:t>
                      </a: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3137229064"/>
                  </a:ext>
                </a:extLst>
              </a:tr>
              <a:tr h="326838">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0" i="0" dirty="0" err="1">
                          <a:latin typeface="+mn-lt"/>
                          <a:cs typeface="Courier New" panose="02070309020205020404" pitchFamily="49" charset="0"/>
                        </a:rPr>
                        <a:t>re.MULTILINE</a:t>
                      </a:r>
                      <a:endParaRPr lang="en-GB" sz="1800" b="0" i="0" dirty="0">
                        <a:latin typeface="+mn-lt"/>
                        <a:cs typeface="Courier New" panose="02070309020205020404" pitchFamily="49" charset="0"/>
                      </a:endParaRPr>
                    </a:p>
                  </a:txBody>
                  <a:tcPr marL="73273" marR="73273" marT="36637" marB="36637" anchor="ctr">
                    <a:solidFill>
                      <a:schemeClr val="accent6">
                        <a:lumMod val="20000"/>
                        <a:lumOff val="80000"/>
                      </a:schemeClr>
                    </a:solidFill>
                  </a:tcPr>
                </a:tc>
                <a:tc>
                  <a:txBody>
                    <a:bodyPr/>
                    <a:lstStyle/>
                    <a:p>
                      <a:pPr algn="ctr">
                        <a:spcBef>
                          <a:spcPts val="600"/>
                        </a:spcBef>
                      </a:pPr>
                      <a:r>
                        <a:rPr lang="en-US" altLang="en-US" sz="1800" dirty="0" err="1"/>
                        <a:t>re.M</a:t>
                      </a:r>
                      <a:endParaRPr lang="en-US" altLang="en-US" sz="1800" dirty="0"/>
                    </a:p>
                  </a:txBody>
                  <a:tcPr marL="73273" marR="73273" marT="36637" marB="36637" anchor="ctr">
                    <a:solidFill>
                      <a:schemeClr val="accent6">
                        <a:lumMod val="20000"/>
                        <a:lumOff val="80000"/>
                      </a:schemeClr>
                    </a:solidFill>
                  </a:tcPr>
                </a:tc>
                <a:tc>
                  <a:txBody>
                    <a:bodyPr/>
                    <a:lstStyle/>
                    <a:p>
                      <a:pPr algn="ctr">
                        <a:spcBef>
                          <a:spcPts val="600"/>
                        </a:spcBef>
                      </a:pPr>
                      <a:r>
                        <a:rPr lang="en-US" altLang="en-US" sz="1800" dirty="0"/>
                        <a:t>(?m)</a:t>
                      </a:r>
                    </a:p>
                  </a:txBody>
                  <a:tcPr marL="73273" marR="73273" marT="36637" marB="36637" anchor="ctr">
                    <a:solidFill>
                      <a:schemeClr val="accent6">
                        <a:lumMod val="20000"/>
                        <a:lumOff val="80000"/>
                      </a:schemeClr>
                    </a:solidFill>
                  </a:tcPr>
                </a:tc>
                <a:tc>
                  <a:txBody>
                    <a:bodyPr/>
                    <a:lstStyle/>
                    <a:p>
                      <a:pPr algn="l">
                        <a:spcBef>
                          <a:spcPts val="600"/>
                        </a:spcBef>
                      </a:pPr>
                      <a:r>
                        <a:rPr lang="en-US" altLang="en-US" sz="1800" dirty="0"/>
                        <a:t>^ and $ match start/end of line</a:t>
                      </a:r>
                    </a:p>
                  </a:txBody>
                  <a:tcPr marL="73273" marR="73273" marT="36637" marB="36637" anchor="ctr">
                    <a:solidFill>
                      <a:schemeClr val="accent6">
                        <a:lumMod val="20000"/>
                        <a:lumOff val="80000"/>
                      </a:schemeClr>
                    </a:solidFill>
                  </a:tcPr>
                </a:tc>
                <a:extLst>
                  <a:ext uri="{0D108BD9-81ED-4DB2-BD59-A6C34878D82A}">
                    <a16:rowId xmlns:a16="http://schemas.microsoft.com/office/drawing/2014/main" val="1119249700"/>
                  </a:ext>
                </a:extLst>
              </a:tr>
              <a:tr h="34593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0" i="0" dirty="0" err="1">
                          <a:latin typeface="+mn-lt"/>
                          <a:cs typeface="Courier New" panose="02070309020205020404" pitchFamily="49" charset="0"/>
                        </a:rPr>
                        <a:t>re.DOTALL</a:t>
                      </a:r>
                      <a:endParaRPr lang="en-GB" sz="1800" b="0" i="0" dirty="0">
                        <a:latin typeface="+mn-lt"/>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lgn="ctr">
                        <a:spcBef>
                          <a:spcPts val="600"/>
                        </a:spcBef>
                      </a:pPr>
                      <a:r>
                        <a:rPr lang="en-US" altLang="en-US" sz="1800" dirty="0" err="1"/>
                        <a:t>re.S</a:t>
                      </a:r>
                      <a:endParaRPr lang="en-US" altLang="en-US" sz="1800" dirty="0"/>
                    </a:p>
                  </a:txBody>
                  <a:tcPr marL="73273" marR="73273" marT="36637" marB="36637" anchor="ctr">
                    <a:solidFill>
                      <a:schemeClr val="accent6">
                        <a:lumMod val="40000"/>
                        <a:lumOff val="60000"/>
                      </a:schemeClr>
                    </a:solidFill>
                  </a:tcPr>
                </a:tc>
                <a:tc>
                  <a:txBody>
                    <a:bodyPr/>
                    <a:lstStyle/>
                    <a:p>
                      <a:pPr algn="ctr">
                        <a:spcBef>
                          <a:spcPts val="600"/>
                        </a:spcBef>
                      </a:pPr>
                      <a:r>
                        <a:rPr lang="en-US" altLang="en-US" sz="1800" dirty="0"/>
                        <a:t>(?s)</a:t>
                      </a:r>
                    </a:p>
                  </a:txBody>
                  <a:tcPr marL="73273" marR="73273" marT="36637" marB="36637" anchor="ctr">
                    <a:solidFill>
                      <a:schemeClr val="accent6">
                        <a:lumMod val="40000"/>
                        <a:lumOff val="60000"/>
                      </a:schemeClr>
                    </a:solidFill>
                  </a:tcPr>
                </a:tc>
                <a:tc>
                  <a:txBody>
                    <a:bodyPr/>
                    <a:lstStyle/>
                    <a:p>
                      <a:pPr algn="l">
                        <a:spcBef>
                          <a:spcPts val="600"/>
                        </a:spcBef>
                      </a:pPr>
                      <a:r>
                        <a:rPr lang="en-US" altLang="en-US" sz="1800" dirty="0"/>
                        <a:t>DOT also matches a newline</a:t>
                      </a: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2222224547"/>
                  </a:ext>
                </a:extLst>
              </a:tr>
              <a:tr h="55242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800" b="0" i="0" dirty="0" err="1">
                          <a:latin typeface="+mn-lt"/>
                          <a:cs typeface="Courier New" panose="02070309020205020404" pitchFamily="49" charset="0"/>
                        </a:rPr>
                        <a:t>re.VERBOSE</a:t>
                      </a:r>
                      <a:endParaRPr lang="en-GB" sz="1800" b="0" i="0" dirty="0">
                        <a:latin typeface="+mn-lt"/>
                        <a:cs typeface="Courier New" panose="02070309020205020404" pitchFamily="49" charset="0"/>
                      </a:endParaRPr>
                    </a:p>
                  </a:txBody>
                  <a:tcPr marL="73273" marR="73273" marT="36637" marB="36637" anchor="ctr">
                    <a:solidFill>
                      <a:schemeClr val="accent6">
                        <a:lumMod val="20000"/>
                        <a:lumOff val="80000"/>
                      </a:schemeClr>
                    </a:solidFill>
                  </a:tcPr>
                </a:tc>
                <a:tc>
                  <a:txBody>
                    <a:bodyPr/>
                    <a:lstStyle/>
                    <a:p>
                      <a:pPr algn="ctr">
                        <a:spcBef>
                          <a:spcPts val="600"/>
                        </a:spcBef>
                      </a:pPr>
                      <a:r>
                        <a:rPr lang="en-US" altLang="en-US" sz="1800" dirty="0" err="1"/>
                        <a:t>re.X</a:t>
                      </a:r>
                      <a:endParaRPr lang="en-US" altLang="en-US" sz="1800" dirty="0"/>
                    </a:p>
                  </a:txBody>
                  <a:tcPr marL="73273" marR="73273" marT="36637" marB="36637" anchor="ctr">
                    <a:solidFill>
                      <a:schemeClr val="accent6">
                        <a:lumMod val="20000"/>
                        <a:lumOff val="80000"/>
                      </a:schemeClr>
                    </a:solidFill>
                  </a:tcPr>
                </a:tc>
                <a:tc>
                  <a:txBody>
                    <a:bodyPr/>
                    <a:lstStyle/>
                    <a:p>
                      <a:pPr algn="ctr">
                        <a:spcBef>
                          <a:spcPts val="600"/>
                        </a:spcBef>
                      </a:pPr>
                      <a:r>
                        <a:rPr lang="en-US" altLang="en-US" sz="1800" dirty="0"/>
                        <a:t>(?x)</a:t>
                      </a:r>
                    </a:p>
                  </a:txBody>
                  <a:tcPr marL="73273" marR="73273" marT="36637" marB="36637" anchor="ctr">
                    <a:solidFill>
                      <a:schemeClr val="accent6">
                        <a:lumMod val="20000"/>
                        <a:lumOff val="80000"/>
                      </a:schemeClr>
                    </a:solidFill>
                  </a:tcPr>
                </a:tc>
                <a:tc>
                  <a:txBody>
                    <a:bodyPr/>
                    <a:lstStyle/>
                    <a:p>
                      <a:pPr algn="l">
                        <a:spcBef>
                          <a:spcPts val="600"/>
                        </a:spcBef>
                      </a:pPr>
                      <a:r>
                        <a:rPr lang="en-US" altLang="en-US" sz="1800" dirty="0"/>
                        <a:t>Whitespace is ignored for comments</a:t>
                      </a:r>
                    </a:p>
                  </a:txBody>
                  <a:tcPr marL="73273" marR="73273" marT="36637" marB="36637" anchor="ctr">
                    <a:solidFill>
                      <a:schemeClr val="accent6">
                        <a:lumMod val="20000"/>
                        <a:lumOff val="80000"/>
                      </a:schemeClr>
                    </a:solidFill>
                  </a:tcPr>
                </a:tc>
                <a:extLst>
                  <a:ext uri="{0D108BD9-81ED-4DB2-BD59-A6C34878D82A}">
                    <a16:rowId xmlns:a16="http://schemas.microsoft.com/office/drawing/2014/main" val="2148468765"/>
                  </a:ext>
                </a:extLst>
              </a:tr>
            </a:tbl>
          </a:graphicData>
        </a:graphic>
      </p:graphicFrame>
      <p:sp>
        <p:nvSpPr>
          <p:cNvPr id="8" name="Rectangle 4">
            <a:extLst>
              <a:ext uri="{FF2B5EF4-FFF2-40B4-BE49-F238E27FC236}">
                <a16:creationId xmlns:a16="http://schemas.microsoft.com/office/drawing/2014/main" id="{DBC9D93C-78A4-A568-FC28-635DFB4DC157}"/>
              </a:ext>
            </a:extLst>
          </p:cNvPr>
          <p:cNvSpPr txBox="1">
            <a:spLocks noChangeArrowheads="1"/>
          </p:cNvSpPr>
          <p:nvPr/>
        </p:nvSpPr>
        <p:spPr bwMode="auto">
          <a:xfrm>
            <a:off x="1294986" y="5620087"/>
            <a:ext cx="7333358"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m = </a:t>
            </a:r>
            <a:r>
              <a:rPr lang="en-GB" altLang="en-US" dirty="0" err="1">
                <a:solidFill>
                  <a:schemeClr val="bg1"/>
                </a:solidFill>
                <a:latin typeface="Consolas" panose="020B0609020204030204" pitchFamily="49" charset="0"/>
                <a:cs typeface="Consolas" panose="020B0609020204030204" pitchFamily="49" charset="0"/>
              </a:rPr>
              <a:t>re.search</a:t>
            </a:r>
            <a:r>
              <a:rPr lang="en-GB" altLang="en-US" dirty="0">
                <a:solidFill>
                  <a:schemeClr val="bg1"/>
                </a:solidFill>
                <a:latin typeface="Consolas" panose="020B0609020204030204" pitchFamily="49" charset="0"/>
                <a:cs typeface="Consolas" panose="020B0609020204030204" pitchFamily="49" charset="0"/>
              </a:rPr>
              <a:t>(r'(?</a:t>
            </a:r>
            <a:r>
              <a:rPr lang="en-GB" altLang="en-US" b="1" dirty="0" err="1">
                <a:solidFill>
                  <a:schemeClr val="accent1"/>
                </a:solidFill>
                <a:latin typeface="Consolas" panose="020B0609020204030204" pitchFamily="49" charset="0"/>
                <a:cs typeface="Consolas" panose="020B0609020204030204" pitchFamily="49" charset="0"/>
              </a:rPr>
              <a:t>i</a:t>
            </a:r>
            <a:r>
              <a:rPr lang="en-GB" altLang="en-US" b="1" dirty="0" err="1">
                <a:solidFill>
                  <a:schemeClr val="accent2"/>
                </a:solidFill>
                <a:latin typeface="Consolas" panose="020B0609020204030204" pitchFamily="49" charset="0"/>
                <a:cs typeface="Consolas" panose="020B0609020204030204" pitchFamily="49" charset="0"/>
              </a:rPr>
              <a:t>m</a:t>
            </a:r>
            <a:r>
              <a:rPr lang="en-GB" altLang="en-US" dirty="0">
                <a:solidFill>
                  <a:schemeClr val="bg1"/>
                </a:solidFill>
                <a:latin typeface="Consolas" panose="020B0609020204030204" pitchFamily="49" charset="0"/>
                <a:cs typeface="Consolas" panose="020B0609020204030204" pitchFamily="49" charset="0"/>
              </a:rPr>
              <a:t>)^john', name)</a:t>
            </a:r>
          </a:p>
          <a:p>
            <a:pPr marL="0" indent="0">
              <a:buNone/>
            </a:pPr>
            <a:r>
              <a:rPr lang="en-GB" altLang="en-US" dirty="0">
                <a:solidFill>
                  <a:schemeClr val="bg1"/>
                </a:solidFill>
                <a:latin typeface="Consolas" panose="020B0609020204030204" pitchFamily="49" charset="0"/>
                <a:cs typeface="Consolas" panose="020B0609020204030204" pitchFamily="49" charset="0"/>
              </a:rPr>
              <a:t>m = </a:t>
            </a:r>
            <a:r>
              <a:rPr lang="en-GB" altLang="en-US" dirty="0" err="1">
                <a:solidFill>
                  <a:schemeClr val="bg1"/>
                </a:solidFill>
                <a:latin typeface="Consolas" panose="020B0609020204030204" pitchFamily="49" charset="0"/>
                <a:cs typeface="Consolas" panose="020B0609020204030204" pitchFamily="49" charset="0"/>
              </a:rPr>
              <a:t>re.search</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r'^john</a:t>
            </a:r>
            <a:r>
              <a:rPr lang="en-GB" altLang="en-US" dirty="0">
                <a:solidFill>
                  <a:schemeClr val="bg1"/>
                </a:solidFill>
                <a:latin typeface="Consolas" panose="020B0609020204030204" pitchFamily="49" charset="0"/>
                <a:cs typeface="Consolas" panose="020B0609020204030204" pitchFamily="49" charset="0"/>
              </a:rPr>
              <a:t>', name, </a:t>
            </a:r>
            <a:r>
              <a:rPr lang="en-GB" altLang="en-US" b="1" dirty="0" err="1">
                <a:solidFill>
                  <a:schemeClr val="accent1"/>
                </a:solidFill>
                <a:latin typeface="Consolas" panose="020B0609020204030204" pitchFamily="49" charset="0"/>
                <a:cs typeface="Consolas" panose="020B0609020204030204" pitchFamily="49" charset="0"/>
              </a:rPr>
              <a:t>re.IGNORECASE</a:t>
            </a:r>
            <a:r>
              <a:rPr lang="en-GB" altLang="en-US" b="1" dirty="0" err="1">
                <a:solidFill>
                  <a:srgbClr val="FFFF00"/>
                </a:solidFill>
                <a:latin typeface="Consolas" panose="020B0609020204030204" pitchFamily="49" charset="0"/>
                <a:cs typeface="Consolas" panose="020B0609020204030204" pitchFamily="49" charset="0"/>
              </a:rPr>
              <a:t>|</a:t>
            </a:r>
            <a:r>
              <a:rPr lang="en-GB" altLang="en-US" b="1" dirty="0" err="1">
                <a:solidFill>
                  <a:schemeClr val="accent2"/>
                </a:solidFill>
                <a:latin typeface="Consolas" panose="020B0609020204030204" pitchFamily="49" charset="0"/>
                <a:cs typeface="Consolas" panose="020B0609020204030204" pitchFamily="49" charset="0"/>
              </a:rPr>
              <a:t>re.MULTILINE</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m = </a:t>
            </a:r>
            <a:r>
              <a:rPr lang="en-GB" altLang="en-US" dirty="0" err="1">
                <a:solidFill>
                  <a:schemeClr val="bg1"/>
                </a:solidFill>
                <a:latin typeface="Consolas" panose="020B0609020204030204" pitchFamily="49" charset="0"/>
                <a:cs typeface="Consolas" panose="020B0609020204030204" pitchFamily="49" charset="0"/>
              </a:rPr>
              <a:t>re.search</a:t>
            </a:r>
            <a:r>
              <a:rPr lang="en-GB" altLang="en-US" dirty="0">
                <a:solidFill>
                  <a:schemeClr val="bg1"/>
                </a:solidFill>
                <a:latin typeface="Consolas" panose="020B0609020204030204" pitchFamily="49" charset="0"/>
                <a:cs typeface="Consolas" panose="020B0609020204030204" pitchFamily="49" charset="0"/>
              </a:rPr>
              <a:t>(r'^(?</a:t>
            </a:r>
            <a:r>
              <a:rPr lang="en-GB" altLang="en-US" b="1" dirty="0" err="1">
                <a:solidFill>
                  <a:schemeClr val="accent1"/>
                </a:solidFill>
                <a:latin typeface="Consolas" panose="020B0609020204030204" pitchFamily="49" charset="0"/>
                <a:cs typeface="Consolas" panose="020B0609020204030204" pitchFamily="49" charset="0"/>
              </a:rPr>
              <a:t>i</a:t>
            </a:r>
            <a:r>
              <a:rPr lang="en-GB" altLang="en-US" dirty="0" err="1">
                <a:solidFill>
                  <a:schemeClr val="bg1"/>
                </a:solidFill>
                <a:latin typeface="Consolas" panose="020B0609020204030204" pitchFamily="49" charset="0"/>
                <a:cs typeface="Consolas" panose="020B0609020204030204" pitchFamily="49" charset="0"/>
              </a:rPr>
              <a:t>:j</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ohn</a:t>
            </a:r>
            <a:r>
              <a:rPr lang="en-GB" altLang="en-US" dirty="0">
                <a:solidFill>
                  <a:schemeClr val="bg1"/>
                </a:solidFill>
                <a:latin typeface="Consolas" panose="020B0609020204030204" pitchFamily="49" charset="0"/>
                <a:cs typeface="Consolas" panose="020B0609020204030204" pitchFamily="49" charset="0"/>
              </a:rPr>
              <a:t>', name)</a:t>
            </a:r>
          </a:p>
        </p:txBody>
      </p:sp>
    </p:spTree>
    <p:extLst>
      <p:ext uri="{BB962C8B-B14F-4D97-AF65-F5344CB8AC3E}">
        <p14:creationId xmlns:p14="http://schemas.microsoft.com/office/powerpoint/2010/main" val="31004950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61375-47F3-E4C3-E72A-8D38ECEDB2D3}"/>
              </a:ext>
            </a:extLst>
          </p:cNvPr>
          <p:cNvSpPr>
            <a:spLocks noGrp="1"/>
          </p:cNvSpPr>
          <p:nvPr>
            <p:ph type="ctrTitle"/>
          </p:nvPr>
        </p:nvSpPr>
        <p:spPr/>
        <p:txBody>
          <a:bodyPr/>
          <a:lstStyle/>
          <a:p>
            <a:r>
              <a:rPr lang="en-GB" dirty="0"/>
              <a:t>Review &amp; Lab</a:t>
            </a:r>
          </a:p>
        </p:txBody>
      </p:sp>
      <p:sp>
        <p:nvSpPr>
          <p:cNvPr id="3" name="Subtitle 2">
            <a:extLst>
              <a:ext uri="{FF2B5EF4-FFF2-40B4-BE49-F238E27FC236}">
                <a16:creationId xmlns:a16="http://schemas.microsoft.com/office/drawing/2014/main" id="{5B667537-6F41-46D5-6DF6-22E94EC419AB}"/>
              </a:ext>
            </a:extLst>
          </p:cNvPr>
          <p:cNvSpPr>
            <a:spLocks noGrp="1"/>
          </p:cNvSpPr>
          <p:nvPr>
            <p:ph type="subTitle" idx="1"/>
          </p:nvPr>
        </p:nvSpPr>
        <p:spPr/>
        <p:txBody>
          <a:bodyPr/>
          <a:lstStyle/>
          <a:p>
            <a:r>
              <a:rPr lang="en-GB" dirty="0"/>
              <a:t>Answer review questions</a:t>
            </a:r>
          </a:p>
          <a:p>
            <a:r>
              <a:rPr lang="en-GB" dirty="0"/>
              <a:t>Your instructor will guide you which lab exercises to complete</a:t>
            </a:r>
          </a:p>
        </p:txBody>
      </p:sp>
    </p:spTree>
    <p:extLst>
      <p:ext uri="{BB962C8B-B14F-4D97-AF65-F5344CB8AC3E}">
        <p14:creationId xmlns:p14="http://schemas.microsoft.com/office/powerpoint/2010/main" val="913610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CE70241-6961-343A-3CD3-3CAE53256383}"/>
              </a:ext>
            </a:extLst>
          </p:cNvPr>
          <p:cNvSpPr>
            <a:spLocks noGrp="1"/>
          </p:cNvSpPr>
          <p:nvPr>
            <p:ph type="body" sz="quarter" idx="13"/>
          </p:nvPr>
        </p:nvSpPr>
        <p:spPr/>
        <p:txBody>
          <a:bodyPr/>
          <a:lstStyle/>
          <a:p>
            <a:r>
              <a:rPr lang="en-GB" dirty="0"/>
              <a:t>By the end of this chapter, you will be able to:</a:t>
            </a:r>
          </a:p>
          <a:p>
            <a:pPr marL="285750" indent="-285750">
              <a:buFont typeface="Arial" panose="020B0604020202020204" pitchFamily="34" charset="0"/>
              <a:buChar char="•"/>
            </a:pPr>
            <a:r>
              <a:rPr lang="en-GB" dirty="0"/>
              <a:t>Understand and use Regular Expressions.</a:t>
            </a:r>
          </a:p>
          <a:p>
            <a:pPr marL="285750" indent="-285750">
              <a:buFont typeface="Arial" panose="020B0604020202020204" pitchFamily="34" charset="0"/>
              <a:buChar char="•"/>
            </a:pPr>
            <a:r>
              <a:rPr lang="en-GB" dirty="0"/>
              <a:t>Use a range of core character classes including:</a:t>
            </a:r>
          </a:p>
          <a:p>
            <a:pPr marL="971550" lvl="1" indent="-285750"/>
            <a:r>
              <a:rPr lang="en-GB" dirty="0"/>
              <a:t>Line Anchors</a:t>
            </a:r>
          </a:p>
          <a:p>
            <a:pPr marL="971550" lvl="1" indent="-285750"/>
            <a:r>
              <a:rPr lang="en-GB" dirty="0"/>
              <a:t>Single character classes</a:t>
            </a:r>
          </a:p>
          <a:p>
            <a:pPr marL="971550" lvl="1" indent="-285750"/>
            <a:r>
              <a:rPr lang="en-GB" dirty="0"/>
              <a:t>Quantifiers</a:t>
            </a:r>
          </a:p>
          <a:p>
            <a:pPr marL="971550" lvl="1" indent="-285750"/>
            <a:r>
              <a:rPr lang="en-GB" dirty="0"/>
              <a:t>Capturing groups and back references</a:t>
            </a:r>
          </a:p>
          <a:p>
            <a:pPr marL="971550" lvl="1" indent="-285750"/>
            <a:r>
              <a:rPr lang="en-GB" dirty="0"/>
              <a:t>Alternation and non-capturing groups</a:t>
            </a:r>
          </a:p>
          <a:p>
            <a:pPr marL="285750" indent="-285750">
              <a:buFont typeface="Arial" panose="020B0604020202020204" pitchFamily="34" charset="0"/>
              <a:buChar char="•"/>
            </a:pPr>
            <a:r>
              <a:rPr lang="en-GB" dirty="0"/>
              <a:t>Use functions from the re module to:</a:t>
            </a:r>
          </a:p>
          <a:p>
            <a:pPr marL="971550" lvl="1" indent="-285750"/>
            <a:r>
              <a:rPr lang="en-GB" dirty="0"/>
              <a:t>Match and validate strings.</a:t>
            </a:r>
          </a:p>
          <a:p>
            <a:pPr marL="971550" lvl="1" indent="-285750"/>
            <a:r>
              <a:rPr lang="en-GB" dirty="0"/>
              <a:t>Match and substitute strings.</a:t>
            </a:r>
          </a:p>
          <a:p>
            <a:pPr marL="971550" lvl="1" indent="-285750"/>
            <a:r>
              <a:rPr lang="en-GB" dirty="0"/>
              <a:t>Precompile patterns for improved performance.</a:t>
            </a:r>
          </a:p>
        </p:txBody>
      </p:sp>
    </p:spTree>
    <p:extLst>
      <p:ext uri="{BB962C8B-B14F-4D97-AF65-F5344CB8AC3E}">
        <p14:creationId xmlns:p14="http://schemas.microsoft.com/office/powerpoint/2010/main" val="1396367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018E4AE-82A6-45FA-0D73-B4AF5AF0A2C1}"/>
              </a:ext>
            </a:extLst>
          </p:cNvPr>
          <p:cNvSpPr>
            <a:spLocks noGrp="1"/>
          </p:cNvSpPr>
          <p:nvPr>
            <p:ph type="ctrTitle"/>
          </p:nvPr>
        </p:nvSpPr>
        <p:spPr/>
        <p:txBody>
          <a:bodyPr/>
          <a:lstStyle/>
          <a:p>
            <a:r>
              <a:rPr lang="en-GB" dirty="0"/>
              <a:t>Review Questions</a:t>
            </a:r>
          </a:p>
        </p:txBody>
      </p:sp>
      <p:sp>
        <p:nvSpPr>
          <p:cNvPr id="7" name="Text Placeholder 6">
            <a:extLst>
              <a:ext uri="{FF2B5EF4-FFF2-40B4-BE49-F238E27FC236}">
                <a16:creationId xmlns:a16="http://schemas.microsoft.com/office/drawing/2014/main" id="{10961B39-4B84-B77F-BABA-CCDBD62B1744}"/>
              </a:ext>
            </a:extLst>
          </p:cNvPr>
          <p:cNvSpPr>
            <a:spLocks noGrp="1"/>
          </p:cNvSpPr>
          <p:nvPr>
            <p:ph type="body" sz="quarter" idx="13"/>
          </p:nvPr>
        </p:nvSpPr>
        <p:spPr/>
        <p:txBody>
          <a:bodyPr/>
          <a:lstStyle/>
          <a:p>
            <a:pPr marL="263525" indent="-263525">
              <a:buFont typeface="+mj-lt"/>
              <a:buAutoNum type="arabicPeriod"/>
            </a:pPr>
            <a:r>
              <a:rPr lang="en-GB" b="1" dirty="0"/>
              <a:t>Which re method returns all non-overlapping matches of a pattern as a list?</a:t>
            </a:r>
          </a:p>
          <a:p>
            <a:pPr marL="538163" indent="-274638">
              <a:buFont typeface="+mj-lt"/>
              <a:buAutoNum type="alphaLcPeriod"/>
            </a:pPr>
            <a:r>
              <a:rPr lang="en-GB" dirty="0" err="1"/>
              <a:t>re.match</a:t>
            </a:r>
            <a:r>
              <a:rPr lang="en-GB" dirty="0"/>
              <a:t>()</a:t>
            </a:r>
          </a:p>
          <a:p>
            <a:pPr marL="538163" indent="-274638">
              <a:buFont typeface="+mj-lt"/>
              <a:buAutoNum type="alphaLcPeriod"/>
            </a:pPr>
            <a:r>
              <a:rPr lang="en-GB" dirty="0" err="1"/>
              <a:t>re.findall</a:t>
            </a:r>
            <a:r>
              <a:rPr lang="en-GB" dirty="0"/>
              <a:t>()</a:t>
            </a:r>
          </a:p>
          <a:p>
            <a:pPr marL="538163" indent="-274638">
              <a:buFont typeface="+mj-lt"/>
              <a:buAutoNum type="alphaLcPeriod"/>
            </a:pPr>
            <a:r>
              <a:rPr lang="en-GB" dirty="0" err="1"/>
              <a:t>re.search</a:t>
            </a:r>
            <a:r>
              <a:rPr lang="en-GB" dirty="0"/>
              <a:t>()</a:t>
            </a:r>
          </a:p>
          <a:p>
            <a:pPr marL="538163" indent="-274638">
              <a:buFont typeface="+mj-lt"/>
              <a:buAutoNum type="alphaLcPeriod"/>
            </a:pPr>
            <a:r>
              <a:rPr lang="en-GB" dirty="0" err="1"/>
              <a:t>re.finditer</a:t>
            </a:r>
            <a:r>
              <a:rPr lang="en-GB" dirty="0"/>
              <a:t>()</a:t>
            </a:r>
          </a:p>
          <a:p>
            <a:pPr marL="263525" indent="-263525">
              <a:buFont typeface="+mj-lt"/>
              <a:buAutoNum type="arabicPeriod" startAt="2"/>
            </a:pPr>
            <a:r>
              <a:rPr lang="en-GB" b="1" dirty="0"/>
              <a:t>What does the regular expression r”\</a:t>
            </a:r>
            <a:r>
              <a:rPr lang="en-GB" b="1" dirty="0" err="1"/>
              <a:t>broot</a:t>
            </a:r>
            <a:r>
              <a:rPr lang="en-GB" b="1" dirty="0"/>
              <a:t>\b” match?</a:t>
            </a:r>
          </a:p>
          <a:p>
            <a:pPr marL="538163" indent="-274638">
              <a:buFont typeface="+mj-lt"/>
              <a:buAutoNum type="alphaLcPeriod"/>
            </a:pPr>
            <a:r>
              <a:rPr lang="en-GB" dirty="0"/>
              <a:t>The substring </a:t>
            </a:r>
            <a:r>
              <a:rPr lang="en-GB" i="1" dirty="0"/>
              <a:t>root</a:t>
            </a:r>
            <a:r>
              <a:rPr lang="en-GB" dirty="0"/>
              <a:t> anywhere in the text</a:t>
            </a:r>
          </a:p>
          <a:p>
            <a:pPr marL="538163" indent="-274638">
              <a:buFont typeface="+mj-lt"/>
              <a:buAutoNum type="alphaLcPeriod"/>
            </a:pPr>
            <a:r>
              <a:rPr lang="en-GB" i="1" dirty="0"/>
              <a:t>root</a:t>
            </a:r>
            <a:r>
              <a:rPr lang="en-GB" dirty="0"/>
              <a:t> only at the beginning of the text</a:t>
            </a:r>
          </a:p>
          <a:p>
            <a:pPr marL="538163" indent="-274638">
              <a:buFont typeface="+mj-lt"/>
              <a:buAutoNum type="alphaLcPeriod"/>
            </a:pPr>
            <a:r>
              <a:rPr lang="en-GB" dirty="0"/>
              <a:t>The word </a:t>
            </a:r>
            <a:r>
              <a:rPr lang="en-GB" i="1" dirty="0"/>
              <a:t>root</a:t>
            </a:r>
            <a:r>
              <a:rPr lang="en-GB" dirty="0"/>
              <a:t> as a standalone word</a:t>
            </a:r>
          </a:p>
          <a:p>
            <a:pPr marL="538163" indent="-274638">
              <a:buFont typeface="+mj-lt"/>
              <a:buAutoNum type="alphaLcPeriod"/>
            </a:pPr>
            <a:r>
              <a:rPr lang="en-GB" dirty="0"/>
              <a:t>Any substring containing the letters </a:t>
            </a:r>
            <a:r>
              <a:rPr lang="en-GB" i="1" dirty="0"/>
              <a:t>r, o, o,</a:t>
            </a:r>
            <a:r>
              <a:rPr lang="en-GB" dirty="0"/>
              <a:t> and </a:t>
            </a:r>
            <a:r>
              <a:rPr lang="en-GB" i="1" dirty="0"/>
              <a:t>t</a:t>
            </a:r>
            <a:r>
              <a:rPr lang="en-GB" dirty="0"/>
              <a:t> in order</a:t>
            </a:r>
          </a:p>
        </p:txBody>
      </p:sp>
      <p:sp>
        <p:nvSpPr>
          <p:cNvPr id="4" name="Slide Number Placeholder 3">
            <a:extLst>
              <a:ext uri="{FF2B5EF4-FFF2-40B4-BE49-F238E27FC236}">
                <a16:creationId xmlns:a16="http://schemas.microsoft.com/office/drawing/2014/main" id="{FF6959B3-3A00-074D-BFB3-A063FD264398}"/>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20</a:t>
            </a:fld>
            <a:endParaRPr lang="en-US" dirty="0"/>
          </a:p>
        </p:txBody>
      </p:sp>
    </p:spTree>
    <p:extLst>
      <p:ext uri="{BB962C8B-B14F-4D97-AF65-F5344CB8AC3E}">
        <p14:creationId xmlns:p14="http://schemas.microsoft.com/office/powerpoint/2010/main" val="799589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6B97D-6869-3C93-81DB-072FC732133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3BA7ECF-20D0-2766-A3F4-B02A6BADB71F}"/>
              </a:ext>
            </a:extLst>
          </p:cNvPr>
          <p:cNvSpPr>
            <a:spLocks noGrp="1"/>
          </p:cNvSpPr>
          <p:nvPr>
            <p:ph type="ctrTitle"/>
          </p:nvPr>
        </p:nvSpPr>
        <p:spPr/>
        <p:txBody>
          <a:bodyPr/>
          <a:lstStyle/>
          <a:p>
            <a:r>
              <a:rPr lang="en-GB" dirty="0"/>
              <a:t>Review Questions</a:t>
            </a:r>
          </a:p>
        </p:txBody>
      </p:sp>
      <p:sp>
        <p:nvSpPr>
          <p:cNvPr id="7" name="Text Placeholder 6">
            <a:extLst>
              <a:ext uri="{FF2B5EF4-FFF2-40B4-BE49-F238E27FC236}">
                <a16:creationId xmlns:a16="http://schemas.microsoft.com/office/drawing/2014/main" id="{2B52827E-12E7-5DBA-A86E-EF45BCE906A4}"/>
              </a:ext>
            </a:extLst>
          </p:cNvPr>
          <p:cNvSpPr>
            <a:spLocks noGrp="1"/>
          </p:cNvSpPr>
          <p:nvPr>
            <p:ph type="body" sz="quarter" idx="13"/>
          </p:nvPr>
        </p:nvSpPr>
        <p:spPr/>
        <p:txBody>
          <a:bodyPr/>
          <a:lstStyle/>
          <a:p>
            <a:pPr marL="342900" indent="-342900">
              <a:buFont typeface="+mj-lt"/>
              <a:buAutoNum type="arabicPeriod" startAt="3"/>
            </a:pPr>
            <a:r>
              <a:rPr lang="en-GB" b="1" dirty="0"/>
              <a:t>Which of the following correctly applies </a:t>
            </a:r>
            <a:r>
              <a:rPr lang="en-GB" b="1" i="1" dirty="0"/>
              <a:t>both</a:t>
            </a:r>
            <a:r>
              <a:rPr lang="en-GB" b="1" dirty="0"/>
              <a:t> the IGNORECASE and MULTILINE flags?</a:t>
            </a:r>
          </a:p>
          <a:p>
            <a:pPr marL="538163" indent="-274638">
              <a:buFont typeface="+mj-lt"/>
              <a:buAutoNum type="alphaLcPeriod"/>
            </a:pPr>
            <a:r>
              <a:rPr lang="en-GB" dirty="0" err="1"/>
              <a:t>re.search</a:t>
            </a:r>
            <a:r>
              <a:rPr lang="en-GB" dirty="0"/>
              <a:t>(pattern, text, </a:t>
            </a:r>
            <a:r>
              <a:rPr lang="en-GB" dirty="0" err="1"/>
              <a:t>re.I</a:t>
            </a:r>
            <a:r>
              <a:rPr lang="en-GB" dirty="0"/>
              <a:t> + </a:t>
            </a:r>
            <a:r>
              <a:rPr lang="en-GB" dirty="0" err="1"/>
              <a:t>re.M</a:t>
            </a:r>
            <a:r>
              <a:rPr lang="en-GB" dirty="0"/>
              <a:t>)</a:t>
            </a:r>
          </a:p>
          <a:p>
            <a:pPr marL="538163" indent="-274638">
              <a:buFont typeface="+mj-lt"/>
              <a:buAutoNum type="alphaLcPeriod"/>
            </a:pPr>
            <a:r>
              <a:rPr lang="en-GB" dirty="0" err="1"/>
              <a:t>re.search</a:t>
            </a:r>
            <a:r>
              <a:rPr lang="en-GB" dirty="0"/>
              <a:t>(pattern, text, </a:t>
            </a:r>
            <a:r>
              <a:rPr lang="en-GB" dirty="0" err="1"/>
              <a:t>re.IGNORECASE</a:t>
            </a:r>
            <a:r>
              <a:rPr lang="en-GB" dirty="0"/>
              <a:t> or </a:t>
            </a:r>
            <a:r>
              <a:rPr lang="en-GB" dirty="0" err="1"/>
              <a:t>re.MULTILINE</a:t>
            </a:r>
            <a:r>
              <a:rPr lang="en-GB" dirty="0"/>
              <a:t>)</a:t>
            </a:r>
          </a:p>
          <a:p>
            <a:pPr marL="538163" indent="-274638">
              <a:buFont typeface="+mj-lt"/>
              <a:buAutoNum type="alphaLcPeriod"/>
            </a:pPr>
            <a:r>
              <a:rPr lang="en-GB" dirty="0" err="1"/>
              <a:t>re.search</a:t>
            </a:r>
            <a:r>
              <a:rPr lang="en-GB" dirty="0"/>
              <a:t>(pattern, text, </a:t>
            </a:r>
            <a:r>
              <a:rPr lang="en-GB" dirty="0" err="1"/>
              <a:t>re.I</a:t>
            </a:r>
            <a:r>
              <a:rPr lang="en-GB" dirty="0"/>
              <a:t> | </a:t>
            </a:r>
            <a:r>
              <a:rPr lang="en-GB" dirty="0" err="1"/>
              <a:t>re.M</a:t>
            </a:r>
            <a:r>
              <a:rPr lang="en-GB" dirty="0"/>
              <a:t>)</a:t>
            </a:r>
          </a:p>
          <a:p>
            <a:pPr marL="538163" indent="-274638">
              <a:buFont typeface="+mj-lt"/>
              <a:buAutoNum type="alphaLcPeriod"/>
            </a:pPr>
            <a:r>
              <a:rPr lang="en-GB" dirty="0" err="1"/>
              <a:t>re.search</a:t>
            </a:r>
            <a:r>
              <a:rPr lang="en-GB" dirty="0"/>
              <a:t>(pattern, text, [</a:t>
            </a:r>
            <a:r>
              <a:rPr lang="en-GB" dirty="0" err="1"/>
              <a:t>re.I</a:t>
            </a:r>
            <a:r>
              <a:rPr lang="en-GB" dirty="0"/>
              <a:t>, </a:t>
            </a:r>
            <a:r>
              <a:rPr lang="en-GB" dirty="0" err="1"/>
              <a:t>re.M</a:t>
            </a:r>
            <a:r>
              <a:rPr lang="en-GB" dirty="0"/>
              <a:t>])</a:t>
            </a:r>
          </a:p>
          <a:p>
            <a:pPr marL="263525" indent="-263525">
              <a:buFont typeface="+mj-lt"/>
              <a:buAutoNum type="arabicPeriod" startAt="4"/>
            </a:pPr>
            <a:r>
              <a:rPr lang="en-GB" b="1" dirty="0"/>
              <a:t>Which does the back-reference \1 represent in </a:t>
            </a:r>
            <a:r>
              <a:rPr lang="en-GB" b="1"/>
              <a:t>a regex </a:t>
            </a:r>
            <a:r>
              <a:rPr lang="en-GB" b="1" dirty="0"/>
              <a:t>pattern?</a:t>
            </a:r>
          </a:p>
          <a:p>
            <a:pPr marL="538163" indent="-274638">
              <a:buFont typeface="+mj-lt"/>
              <a:buAutoNum type="alphaLcPeriod"/>
            </a:pPr>
            <a:r>
              <a:rPr lang="en-GB" dirty="0"/>
              <a:t>The first character of the input string</a:t>
            </a:r>
          </a:p>
          <a:p>
            <a:pPr marL="538163" indent="-274638">
              <a:buFont typeface="+mj-lt"/>
              <a:buAutoNum type="alphaLcPeriod"/>
            </a:pPr>
            <a:r>
              <a:rPr lang="en-GB" dirty="0"/>
              <a:t>The contents of the first capturing group</a:t>
            </a:r>
          </a:p>
          <a:p>
            <a:pPr marL="538163" indent="-274638">
              <a:buFont typeface="+mj-lt"/>
              <a:buAutoNum type="alphaLcPeriod"/>
            </a:pPr>
            <a:r>
              <a:rPr lang="en-GB" dirty="0"/>
              <a:t>A literal backslash followed by the digit 1</a:t>
            </a:r>
          </a:p>
          <a:p>
            <a:pPr marL="538163" indent="-274638">
              <a:buFont typeface="+mj-lt"/>
              <a:buAutoNum type="alphaLcPeriod"/>
            </a:pPr>
            <a:r>
              <a:rPr lang="en-GB" dirty="0"/>
              <a:t>The number of matches found so far</a:t>
            </a:r>
          </a:p>
        </p:txBody>
      </p:sp>
      <p:sp>
        <p:nvSpPr>
          <p:cNvPr id="4" name="Slide Number Placeholder 3">
            <a:extLst>
              <a:ext uri="{FF2B5EF4-FFF2-40B4-BE49-F238E27FC236}">
                <a16:creationId xmlns:a16="http://schemas.microsoft.com/office/drawing/2014/main" id="{16F10095-644C-A178-274F-755DACCC16F9}"/>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21</a:t>
            </a:fld>
            <a:endParaRPr lang="en-US" dirty="0"/>
          </a:p>
        </p:txBody>
      </p:sp>
    </p:spTree>
    <p:extLst>
      <p:ext uri="{BB962C8B-B14F-4D97-AF65-F5344CB8AC3E}">
        <p14:creationId xmlns:p14="http://schemas.microsoft.com/office/powerpoint/2010/main" val="27208349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43DFA-31DE-B302-3AED-820EFD168919}"/>
              </a:ext>
            </a:extLst>
          </p:cNvPr>
          <p:cNvSpPr>
            <a:spLocks noGrp="1"/>
          </p:cNvSpPr>
          <p:nvPr>
            <p:ph type="ctrTitle"/>
          </p:nvPr>
        </p:nvSpPr>
        <p:spPr/>
        <p:txBody>
          <a:bodyPr/>
          <a:lstStyle/>
          <a:p>
            <a:r>
              <a:rPr lang="en-GB" dirty="0"/>
              <a:t>Summary</a:t>
            </a:r>
          </a:p>
        </p:txBody>
      </p:sp>
      <p:sp>
        <p:nvSpPr>
          <p:cNvPr id="3" name="Text Placeholder 2">
            <a:extLst>
              <a:ext uri="{FF2B5EF4-FFF2-40B4-BE49-F238E27FC236}">
                <a16:creationId xmlns:a16="http://schemas.microsoft.com/office/drawing/2014/main" id="{004394DA-327C-2C63-595C-3EDD3FD56CBF}"/>
              </a:ext>
            </a:extLst>
          </p:cNvPr>
          <p:cNvSpPr>
            <a:spLocks noGrp="1"/>
          </p:cNvSpPr>
          <p:nvPr>
            <p:ph type="body" sz="quarter" idx="13"/>
          </p:nvPr>
        </p:nvSpPr>
        <p:spPr/>
        <p:txBody>
          <a:bodyPr/>
          <a:lstStyle/>
          <a:p>
            <a:r>
              <a:rPr lang="en-GB" b="1" dirty="0"/>
              <a:t>Regular Expressions are widely used across many tool and languages</a:t>
            </a:r>
          </a:p>
          <a:p>
            <a:r>
              <a:rPr lang="en-GB" b="1" dirty="0"/>
              <a:t>In Python, regex operations return a Match Object when a match is found</a:t>
            </a:r>
          </a:p>
          <a:p>
            <a:r>
              <a:rPr lang="en-GB" b="1" dirty="0"/>
              <a:t>Several key functions are available in the re module, including:</a:t>
            </a:r>
          </a:p>
          <a:p>
            <a:pPr marL="971550" lvl="1" indent="-285750"/>
            <a:r>
              <a:rPr lang="en-GB" dirty="0"/>
              <a:t>match() – check for a match at start of the string</a:t>
            </a:r>
          </a:p>
          <a:p>
            <a:pPr marL="971550" lvl="1" indent="-285750"/>
            <a:r>
              <a:rPr lang="en-GB" dirty="0"/>
              <a:t>search() – finds the first occurrence of a pattern</a:t>
            </a:r>
          </a:p>
          <a:p>
            <a:pPr marL="971550" lvl="1" indent="-285750"/>
            <a:r>
              <a:rPr lang="en-GB" dirty="0" err="1"/>
              <a:t>findall</a:t>
            </a:r>
            <a:r>
              <a:rPr lang="en-GB" dirty="0"/>
              <a:t>() – returns all matches as a list</a:t>
            </a:r>
          </a:p>
          <a:p>
            <a:pPr marL="971550" lvl="1" indent="-285750"/>
            <a:r>
              <a:rPr lang="en-GB" dirty="0" err="1"/>
              <a:t>finditer</a:t>
            </a:r>
            <a:r>
              <a:rPr lang="en-GB" dirty="0"/>
              <a:t>() – returns an iterator over matches</a:t>
            </a:r>
          </a:p>
          <a:p>
            <a:pPr marL="971550" lvl="1" indent="-285750"/>
            <a:r>
              <a:rPr lang="en-GB" dirty="0"/>
              <a:t>sub()/</a:t>
            </a:r>
            <a:r>
              <a:rPr lang="en-GB" dirty="0" err="1"/>
              <a:t>subn</a:t>
            </a:r>
            <a:r>
              <a:rPr lang="en-GB" dirty="0"/>
              <a:t>() – performs substitution</a:t>
            </a:r>
          </a:p>
          <a:p>
            <a:pPr marL="971550" lvl="1" indent="-285750"/>
            <a:r>
              <a:rPr lang="en-GB" dirty="0"/>
              <a:t>split() – split text using regex patterns</a:t>
            </a:r>
          </a:p>
          <a:p>
            <a:r>
              <a:rPr lang="en-GB" b="1" dirty="0"/>
              <a:t>Regex supports a rich set of character classes:</a:t>
            </a:r>
          </a:p>
          <a:p>
            <a:pPr marL="971550" lvl="1" indent="-285750"/>
            <a:r>
              <a:rPr lang="en-GB" dirty="0"/>
              <a:t>Character classes, quantifiers, anchors, grouping, back-references and flags</a:t>
            </a:r>
          </a:p>
        </p:txBody>
      </p:sp>
    </p:spTree>
    <p:extLst>
      <p:ext uri="{BB962C8B-B14F-4D97-AF65-F5344CB8AC3E}">
        <p14:creationId xmlns:p14="http://schemas.microsoft.com/office/powerpoint/2010/main" val="2075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781507-4167-0974-4EBF-43226FCCE398}"/>
              </a:ext>
            </a:extLst>
          </p:cNvPr>
          <p:cNvSpPr>
            <a:spLocks noGrp="1"/>
          </p:cNvSpPr>
          <p:nvPr>
            <p:ph type="ctrTitle"/>
          </p:nvPr>
        </p:nvSpPr>
        <p:spPr/>
        <p:txBody>
          <a:bodyPr/>
          <a:lstStyle/>
          <a:p>
            <a:r>
              <a:rPr lang="en-GB" dirty="0"/>
              <a:t>Regular expressions</a:t>
            </a:r>
          </a:p>
        </p:txBody>
      </p:sp>
      <p:sp>
        <p:nvSpPr>
          <p:cNvPr id="5" name="Text Placeholder 4">
            <a:extLst>
              <a:ext uri="{FF2B5EF4-FFF2-40B4-BE49-F238E27FC236}">
                <a16:creationId xmlns:a16="http://schemas.microsoft.com/office/drawing/2014/main" id="{5EDFBCDB-F8D0-ADDF-5F2C-D95668218067}"/>
              </a:ext>
            </a:extLst>
          </p:cNvPr>
          <p:cNvSpPr>
            <a:spLocks noGrp="1"/>
          </p:cNvSpPr>
          <p:nvPr>
            <p:ph type="body" sz="quarter" idx="13"/>
          </p:nvPr>
        </p:nvSpPr>
        <p:spPr>
          <a:xfrm>
            <a:off x="443922" y="1733108"/>
            <a:ext cx="7338638" cy="4348715"/>
          </a:xfrm>
        </p:spPr>
        <p:txBody>
          <a:bodyPr/>
          <a:lstStyle/>
          <a:p>
            <a:r>
              <a:rPr lang="en-GB" b="1" dirty="0"/>
              <a:t>What are they?</a:t>
            </a:r>
          </a:p>
          <a:p>
            <a:pPr marL="971550" lvl="1" indent="-285750"/>
            <a:r>
              <a:rPr lang="en-GB" dirty="0"/>
              <a:t>A string of text with special meta-characters to help match, replace, or validate text.</a:t>
            </a:r>
          </a:p>
          <a:p>
            <a:pPr marL="971550" lvl="1" indent="-285750"/>
            <a:r>
              <a:rPr lang="en-GB" dirty="0"/>
              <a:t>Often called a Regex pattern or just pattern.</a:t>
            </a:r>
          </a:p>
          <a:p>
            <a:r>
              <a:rPr lang="en-GB" b="1" dirty="0"/>
              <a:t>Where are they used?</a:t>
            </a:r>
          </a:p>
          <a:p>
            <a:pPr marL="971550" lvl="1" indent="-285750"/>
            <a:r>
              <a:rPr lang="en-GB" dirty="0"/>
              <a:t>Search engines, databases, SQL, word processors, and text editors.</a:t>
            </a:r>
          </a:p>
          <a:p>
            <a:pPr marL="971550" lvl="1" indent="-285750"/>
            <a:r>
              <a:rPr lang="en-GB" dirty="0"/>
              <a:t>Web form validation.</a:t>
            </a:r>
          </a:p>
          <a:p>
            <a:pPr marL="971550" lvl="1" indent="-285750"/>
            <a:r>
              <a:rPr lang="en-GB" dirty="0"/>
              <a:t>Command line tools such as grep, </a:t>
            </a:r>
            <a:r>
              <a:rPr lang="en-GB" dirty="0" err="1"/>
              <a:t>sed</a:t>
            </a:r>
            <a:r>
              <a:rPr lang="en-GB" dirty="0"/>
              <a:t>, awk, and vim.</a:t>
            </a:r>
          </a:p>
          <a:p>
            <a:pPr marL="971550" lvl="1" indent="-285750"/>
            <a:r>
              <a:rPr lang="en-GB" dirty="0"/>
              <a:t>Programming languages such as C, C++, Java, JavaScript, Perl, and Python.</a:t>
            </a:r>
          </a:p>
          <a:p>
            <a:r>
              <a:rPr lang="en-GB" b="1" dirty="0"/>
              <a:t>Types of Regex</a:t>
            </a:r>
          </a:p>
          <a:p>
            <a:pPr marL="971550" lvl="1" indent="-285750"/>
            <a:r>
              <a:rPr lang="en-GB" dirty="0"/>
              <a:t>Two dialects defined in POSIX standard: </a:t>
            </a:r>
          </a:p>
          <a:p>
            <a:pPr marL="971550" lvl="1" indent="-285750"/>
            <a:r>
              <a:rPr lang="en-GB" dirty="0"/>
              <a:t>B.R.E - Basic Regex</a:t>
            </a:r>
          </a:p>
          <a:p>
            <a:pPr marL="971550" lvl="1" indent="-285750"/>
            <a:r>
              <a:rPr lang="en-GB" dirty="0"/>
              <a:t>E.R.E - Extended Regex</a:t>
            </a:r>
          </a:p>
          <a:p>
            <a:pPr marL="971550" lvl="1" indent="-285750"/>
            <a:r>
              <a:rPr lang="en-GB" dirty="0"/>
              <a:t>Python supports both and many extensions.</a:t>
            </a:r>
          </a:p>
        </p:txBody>
      </p:sp>
      <p:pic>
        <p:nvPicPr>
          <p:cNvPr id="10" name="Picture 9" descr="A cartoon of a cat standing on a computer&#10;&#10;AI-generated content may be incorrect.">
            <a:extLst>
              <a:ext uri="{FF2B5EF4-FFF2-40B4-BE49-F238E27FC236}">
                <a16:creationId xmlns:a16="http://schemas.microsoft.com/office/drawing/2014/main" id="{D263334C-71AB-2C33-E0E7-C3FB0183DD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5843" y="2384821"/>
            <a:ext cx="3303609" cy="4236832"/>
          </a:xfrm>
          <a:prstGeom prst="rect">
            <a:avLst/>
          </a:prstGeom>
        </p:spPr>
      </p:pic>
    </p:spTree>
    <p:extLst>
      <p:ext uri="{BB962C8B-B14F-4D97-AF65-F5344CB8AC3E}">
        <p14:creationId xmlns:p14="http://schemas.microsoft.com/office/powerpoint/2010/main" val="610502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44FCEB-31AA-7584-12D1-EF0AD1A31D7F}"/>
              </a:ext>
            </a:extLst>
          </p:cNvPr>
          <p:cNvSpPr>
            <a:spLocks noGrp="1"/>
          </p:cNvSpPr>
          <p:nvPr>
            <p:ph type="ctrTitle"/>
          </p:nvPr>
        </p:nvSpPr>
        <p:spPr/>
        <p:txBody>
          <a:bodyPr/>
          <a:lstStyle/>
          <a:p>
            <a:r>
              <a:rPr lang="en-GB" dirty="0"/>
              <a:t>Python regular expressions</a:t>
            </a:r>
          </a:p>
        </p:txBody>
      </p:sp>
      <p:sp>
        <p:nvSpPr>
          <p:cNvPr id="7" name="Text Placeholder 6">
            <a:extLst>
              <a:ext uri="{FF2B5EF4-FFF2-40B4-BE49-F238E27FC236}">
                <a16:creationId xmlns:a16="http://schemas.microsoft.com/office/drawing/2014/main" id="{481ADB62-6E63-8908-A315-CD501FC9DC77}"/>
              </a:ext>
            </a:extLst>
          </p:cNvPr>
          <p:cNvSpPr>
            <a:spLocks noGrp="1"/>
          </p:cNvSpPr>
          <p:nvPr>
            <p:ph type="body" sz="quarter" idx="13"/>
          </p:nvPr>
        </p:nvSpPr>
        <p:spPr/>
        <p:txBody>
          <a:bodyPr/>
          <a:lstStyle/>
          <a:p>
            <a:r>
              <a:rPr lang="en-GB" b="1" dirty="0"/>
              <a:t>Supports Extended Regular expressions - with extensions</a:t>
            </a:r>
          </a:p>
          <a:p>
            <a:pPr marL="285750" indent="-285750">
              <a:buFont typeface="Arial" panose="020B0604020202020204" pitchFamily="34" charset="0"/>
              <a:buChar char="•"/>
            </a:pPr>
            <a:r>
              <a:rPr lang="en-GB" dirty="0"/>
              <a:t>Requires the </a:t>
            </a:r>
            <a:r>
              <a:rPr lang="en-GB" b="1" dirty="0"/>
              <a:t>re</a:t>
            </a:r>
            <a:r>
              <a:rPr lang="en-GB" dirty="0"/>
              <a:t> module (in the standard library).</a:t>
            </a:r>
          </a:p>
          <a:p>
            <a:pPr marL="285750" indent="-285750">
              <a:buFont typeface="Arial" panose="020B0604020202020204" pitchFamily="34" charset="0"/>
              <a:buChar char="•"/>
            </a:pPr>
            <a:r>
              <a:rPr lang="en-GB" dirty="0"/>
              <a:t>Notable features:</a:t>
            </a:r>
          </a:p>
          <a:p>
            <a:pPr marL="971550" lvl="1" indent="-285750"/>
            <a:r>
              <a:rPr lang="en-GB" dirty="0"/>
              <a:t>Can pre-compile an expression for performance.</a:t>
            </a:r>
          </a:p>
          <a:p>
            <a:pPr marL="971550" lvl="1" indent="-285750"/>
            <a:r>
              <a:rPr lang="en-GB" dirty="0"/>
              <a:t>Support Multi-line pattern matches.</a:t>
            </a:r>
          </a:p>
          <a:p>
            <a:pPr marL="971550" lvl="1" indent="-285750"/>
            <a:r>
              <a:rPr lang="en-GB" dirty="0"/>
              <a:t>Powerful substitution.</a:t>
            </a:r>
          </a:p>
          <a:p>
            <a:pPr marL="971550" lvl="1" indent="-285750"/>
            <a:r>
              <a:rPr lang="en-GB" dirty="0"/>
              <a:t>Replace a pattern using a variable-expression.</a:t>
            </a:r>
          </a:p>
          <a:p>
            <a:pPr marL="971550" lvl="1" indent="-285750"/>
            <a:r>
              <a:rPr lang="en-GB" dirty="0"/>
              <a:t>Create self-referencing patterns.</a:t>
            </a:r>
          </a:p>
          <a:p>
            <a:pPr marL="971550" lvl="1" indent="-285750"/>
            <a:r>
              <a:rPr lang="en-GB" dirty="0"/>
              <a:t>Match part of a pattern with result of previous sub-pattern.</a:t>
            </a:r>
          </a:p>
          <a:p>
            <a:r>
              <a:rPr lang="en-GB" b="1" dirty="0"/>
              <a:t>BUT - Python string methods are powerful and fast</a:t>
            </a:r>
          </a:p>
          <a:p>
            <a:pPr marL="285750" indent="-285750">
              <a:buFont typeface="Arial" panose="020B0604020202020204" pitchFamily="34" charset="0"/>
              <a:buChar char="•"/>
            </a:pPr>
            <a:r>
              <a:rPr lang="en-GB" dirty="0"/>
              <a:t>Don't use REs when functions or methods will do.</a:t>
            </a:r>
          </a:p>
          <a:p>
            <a:endParaRPr lang="en-GB" dirty="0"/>
          </a:p>
        </p:txBody>
      </p:sp>
      <p:pic>
        <p:nvPicPr>
          <p:cNvPr id="10" name="Content Placeholder 9" descr="A black background with blue text&#10;&#10;AI-generated content may be incorrect.">
            <a:extLst>
              <a:ext uri="{FF2B5EF4-FFF2-40B4-BE49-F238E27FC236}">
                <a16:creationId xmlns:a16="http://schemas.microsoft.com/office/drawing/2014/main" id="{4424D9F1-46C3-F99A-DEDE-C8822F7D65A3}"/>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377099" y="500194"/>
            <a:ext cx="5731614" cy="6263786"/>
          </a:xfrm>
        </p:spPr>
      </p:pic>
      <p:sp>
        <p:nvSpPr>
          <p:cNvPr id="4" name="Slide Number Placeholder 3">
            <a:extLst>
              <a:ext uri="{FF2B5EF4-FFF2-40B4-BE49-F238E27FC236}">
                <a16:creationId xmlns:a16="http://schemas.microsoft.com/office/drawing/2014/main" id="{511D3DCE-B9DF-E9E3-75A1-F8A56107C231}"/>
              </a:ext>
            </a:extLst>
          </p:cNvPr>
          <p:cNvSpPr>
            <a:spLocks noGrp="1"/>
          </p:cNvSpPr>
          <p:nvPr>
            <p:ph type="sldNum" sz="quarter" idx="12"/>
          </p:nvPr>
        </p:nvSpPr>
        <p:spPr/>
        <p:txBody>
          <a:bodyPr/>
          <a:lstStyle/>
          <a:p>
            <a:fld id="{F3469444-D02B-D446-9CF8-19DEDDE073D1}" type="slidenum">
              <a:rPr lang="en-US" smtClean="0"/>
              <a:pPr/>
              <a:t>4</a:t>
            </a:fld>
            <a:endParaRPr lang="en-US" dirty="0"/>
          </a:p>
        </p:txBody>
      </p:sp>
    </p:spTree>
    <p:extLst>
      <p:ext uri="{BB962C8B-B14F-4D97-AF65-F5344CB8AC3E}">
        <p14:creationId xmlns:p14="http://schemas.microsoft.com/office/powerpoint/2010/main" val="3764713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3B432-117A-307E-70C8-9D78CD45FAB5}"/>
              </a:ext>
            </a:extLst>
          </p:cNvPr>
          <p:cNvSpPr>
            <a:spLocks noGrp="1"/>
          </p:cNvSpPr>
          <p:nvPr>
            <p:ph type="ctrTitle"/>
          </p:nvPr>
        </p:nvSpPr>
        <p:spPr/>
        <p:txBody>
          <a:bodyPr/>
          <a:lstStyle/>
          <a:p>
            <a:r>
              <a:rPr lang="en-GB" dirty="0"/>
              <a:t>Core Character Classes I</a:t>
            </a:r>
          </a:p>
        </p:txBody>
      </p:sp>
      <p:sp>
        <p:nvSpPr>
          <p:cNvPr id="7" name="Text Placeholder 6">
            <a:extLst>
              <a:ext uri="{FF2B5EF4-FFF2-40B4-BE49-F238E27FC236}">
                <a16:creationId xmlns:a16="http://schemas.microsoft.com/office/drawing/2014/main" id="{A60282A5-5A4A-2B98-CCAF-637EA2F5D21B}"/>
              </a:ext>
            </a:extLst>
          </p:cNvPr>
          <p:cNvSpPr>
            <a:spLocks noGrp="1"/>
          </p:cNvSpPr>
          <p:nvPr>
            <p:ph type="body" sz="quarter" idx="13"/>
          </p:nvPr>
        </p:nvSpPr>
        <p:spPr>
          <a:xfrm>
            <a:off x="3435644" y="1885507"/>
            <a:ext cx="2647621" cy="4348715"/>
          </a:xfrm>
        </p:spPr>
        <p:txBody>
          <a:bodyPr/>
          <a:lstStyle/>
          <a:p>
            <a:r>
              <a:rPr lang="en-GB" b="1" dirty="0"/>
              <a:t>Single Char Class</a:t>
            </a:r>
          </a:p>
          <a:p>
            <a:pPr marL="285750" indent="-285750">
              <a:buFont typeface="Arial" panose="020B0604020202020204" pitchFamily="34" charset="0"/>
              <a:buChar char="•"/>
            </a:pPr>
            <a:r>
              <a:rPr lang="en-GB" dirty="0"/>
              <a:t>Any 1 char</a:t>
            </a:r>
          </a:p>
          <a:p>
            <a:pPr marL="285750" indent="-285750">
              <a:buFont typeface="Arial" panose="020B0604020202020204" pitchFamily="34" charset="0"/>
              <a:buChar char="•"/>
            </a:pPr>
            <a:r>
              <a:rPr lang="en-GB" dirty="0"/>
              <a:t>Any 4 chars</a:t>
            </a:r>
          </a:p>
          <a:p>
            <a:pPr marL="285750" indent="-285750">
              <a:buFont typeface="Arial" panose="020B0604020202020204" pitchFamily="34" charset="0"/>
              <a:buChar char="•"/>
            </a:pPr>
            <a:r>
              <a:rPr lang="en-GB" dirty="0"/>
              <a:t>Char set</a:t>
            </a:r>
          </a:p>
          <a:p>
            <a:pPr marL="285750" indent="-285750">
              <a:buFont typeface="Arial" panose="020B0604020202020204" pitchFamily="34" charset="0"/>
              <a:buChar char="•"/>
            </a:pPr>
            <a:r>
              <a:rPr lang="en-GB" dirty="0"/>
              <a:t>Char ranges</a:t>
            </a:r>
          </a:p>
          <a:p>
            <a:pPr marL="285750" indent="-285750">
              <a:buFont typeface="Arial" panose="020B0604020202020204" pitchFamily="34" charset="0"/>
              <a:buChar char="•"/>
            </a:pPr>
            <a:r>
              <a:rPr lang="en-GB" dirty="0"/>
              <a:t>Char ranges</a:t>
            </a:r>
          </a:p>
          <a:p>
            <a:pPr marL="285750" indent="-285750">
              <a:buFont typeface="Arial" panose="020B0604020202020204" pitchFamily="34" charset="0"/>
              <a:buChar char="•"/>
            </a:pPr>
            <a:r>
              <a:rPr lang="en-GB" dirty="0"/>
              <a:t>NOT Char</a:t>
            </a:r>
          </a:p>
          <a:p>
            <a:pPr marL="285750" indent="-285750">
              <a:buFont typeface="Arial" panose="020B0604020202020204" pitchFamily="34" charset="0"/>
              <a:buChar char="•"/>
            </a:pPr>
            <a:r>
              <a:rPr lang="en-GB" dirty="0"/>
              <a:t>Multiple sets</a:t>
            </a:r>
            <a:endParaRPr lang="en-GB" b="1" dirty="0"/>
          </a:p>
          <a:p>
            <a:endParaRPr lang="en-GB" dirty="0"/>
          </a:p>
        </p:txBody>
      </p:sp>
      <p:sp>
        <p:nvSpPr>
          <p:cNvPr id="4" name="Slide Number Placeholder 3">
            <a:extLst>
              <a:ext uri="{FF2B5EF4-FFF2-40B4-BE49-F238E27FC236}">
                <a16:creationId xmlns:a16="http://schemas.microsoft.com/office/drawing/2014/main" id="{3D30FE67-88F5-AFA2-D235-433E857EBD53}"/>
              </a:ext>
            </a:extLst>
          </p:cNvPr>
          <p:cNvSpPr>
            <a:spLocks noGrp="1"/>
          </p:cNvSpPr>
          <p:nvPr>
            <p:ph type="sldNum" sz="quarter" idx="12"/>
          </p:nvPr>
        </p:nvSpPr>
        <p:spPr/>
        <p:txBody>
          <a:bodyPr/>
          <a:lstStyle/>
          <a:p>
            <a:fld id="{F3469444-D02B-D446-9CF8-19DEDDE073D1}" type="slidenum">
              <a:rPr lang="en-US" smtClean="0"/>
              <a:pPr/>
              <a:t>5</a:t>
            </a:fld>
            <a:endParaRPr lang="en-US" dirty="0"/>
          </a:p>
        </p:txBody>
      </p:sp>
      <p:sp>
        <p:nvSpPr>
          <p:cNvPr id="11" name="Rectangle 4">
            <a:extLst>
              <a:ext uri="{FF2B5EF4-FFF2-40B4-BE49-F238E27FC236}">
                <a16:creationId xmlns:a16="http://schemas.microsoft.com/office/drawing/2014/main" id="{98E369C2-FD44-21E4-A677-35357B3A42D6}"/>
              </a:ext>
            </a:extLst>
          </p:cNvPr>
          <p:cNvSpPr txBox="1">
            <a:spLocks noChangeArrowheads="1"/>
          </p:cNvSpPr>
          <p:nvPr/>
        </p:nvSpPr>
        <p:spPr bwMode="auto">
          <a:xfrm>
            <a:off x="2119165" y="2316704"/>
            <a:ext cx="103932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b="1" dirty="0">
                <a:solidFill>
                  <a:schemeClr val="accent1"/>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the"</a:t>
            </a:r>
          </a:p>
        </p:txBody>
      </p:sp>
      <p:sp>
        <p:nvSpPr>
          <p:cNvPr id="12" name="Rectangle 4">
            <a:extLst>
              <a:ext uri="{FF2B5EF4-FFF2-40B4-BE49-F238E27FC236}">
                <a16:creationId xmlns:a16="http://schemas.microsoft.com/office/drawing/2014/main" id="{97B4FE5C-18B2-D31F-53F9-4C8BC4D8A0A4}"/>
              </a:ext>
            </a:extLst>
          </p:cNvPr>
          <p:cNvSpPr txBox="1">
            <a:spLocks noChangeArrowheads="1"/>
          </p:cNvSpPr>
          <p:nvPr/>
        </p:nvSpPr>
        <p:spPr bwMode="auto">
          <a:xfrm>
            <a:off x="2119164" y="2728157"/>
            <a:ext cx="103932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dirty="0" err="1">
                <a:solidFill>
                  <a:schemeClr val="bg1"/>
                </a:solidFill>
                <a:latin typeface="Consolas" panose="020B0609020204030204" pitchFamily="49" charset="0"/>
                <a:cs typeface="Consolas" panose="020B0609020204030204" pitchFamily="49" charset="0"/>
              </a:rPr>
              <a:t>ing</a:t>
            </a:r>
            <a:r>
              <a:rPr lang="fr-FR" altLang="en-US" b="1" dirty="0">
                <a:solidFill>
                  <a:schemeClr val="accent1"/>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a:t>
            </a:r>
          </a:p>
        </p:txBody>
      </p:sp>
      <p:sp>
        <p:nvSpPr>
          <p:cNvPr id="13" name="Rectangle 4">
            <a:extLst>
              <a:ext uri="{FF2B5EF4-FFF2-40B4-BE49-F238E27FC236}">
                <a16:creationId xmlns:a16="http://schemas.microsoft.com/office/drawing/2014/main" id="{79C608C0-6F3B-2C36-CF6C-BF70838443FB}"/>
              </a:ext>
            </a:extLst>
          </p:cNvPr>
          <p:cNvSpPr txBox="1">
            <a:spLocks noChangeArrowheads="1"/>
          </p:cNvSpPr>
          <p:nvPr/>
        </p:nvSpPr>
        <p:spPr bwMode="auto">
          <a:xfrm>
            <a:off x="2119163" y="3493364"/>
            <a:ext cx="879353"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b="1" dirty="0">
                <a:solidFill>
                  <a:schemeClr val="accent1"/>
                </a:solidFill>
                <a:latin typeface="Consolas" panose="020B0609020204030204" pitchFamily="49" charset="0"/>
                <a:cs typeface="Consolas" panose="020B0609020204030204" pitchFamily="49" charset="0"/>
              </a:rPr>
              <a:t>r</a:t>
            </a:r>
            <a:r>
              <a:rPr lang="fr-FR" altLang="en-US" dirty="0">
                <a:solidFill>
                  <a:schemeClr val="bg1"/>
                </a:solidFill>
                <a:latin typeface="Consolas" panose="020B0609020204030204" pitchFamily="49" charset="0"/>
                <a:cs typeface="Consolas" panose="020B0609020204030204" pitchFamily="49" charset="0"/>
              </a:rPr>
              <a:t>"</a:t>
            </a:r>
            <a:r>
              <a:rPr lang="fr-FR" altLang="en-US" b="1" dirty="0">
                <a:solidFill>
                  <a:schemeClr val="accent1"/>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a:t>
            </a:r>
          </a:p>
        </p:txBody>
      </p:sp>
      <p:sp>
        <p:nvSpPr>
          <p:cNvPr id="14" name="Rectangle 4">
            <a:extLst>
              <a:ext uri="{FF2B5EF4-FFF2-40B4-BE49-F238E27FC236}">
                <a16:creationId xmlns:a16="http://schemas.microsoft.com/office/drawing/2014/main" id="{E036E80B-AD35-C2BA-229C-09AF5C28D178}"/>
              </a:ext>
            </a:extLst>
          </p:cNvPr>
          <p:cNvSpPr txBox="1">
            <a:spLocks noChangeArrowheads="1"/>
          </p:cNvSpPr>
          <p:nvPr/>
        </p:nvSpPr>
        <p:spPr bwMode="auto">
          <a:xfrm>
            <a:off x="2119163" y="3904817"/>
            <a:ext cx="879353"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b="1" dirty="0">
                <a:solidFill>
                  <a:schemeClr val="accent1"/>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a:t>
            </a:r>
            <a:r>
              <a:rPr lang="fr-FR" altLang="en-US" b="1" dirty="0">
                <a:solidFill>
                  <a:schemeClr val="accent1"/>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a:t>
            </a:r>
          </a:p>
        </p:txBody>
      </p:sp>
      <p:sp>
        <p:nvSpPr>
          <p:cNvPr id="15" name="Rectangle 4">
            <a:extLst>
              <a:ext uri="{FF2B5EF4-FFF2-40B4-BE49-F238E27FC236}">
                <a16:creationId xmlns:a16="http://schemas.microsoft.com/office/drawing/2014/main" id="{5143667F-0CF2-33E1-D419-592BDF799DCD}"/>
              </a:ext>
            </a:extLst>
          </p:cNvPr>
          <p:cNvSpPr txBox="1">
            <a:spLocks noChangeArrowheads="1"/>
          </p:cNvSpPr>
          <p:nvPr/>
        </p:nvSpPr>
        <p:spPr bwMode="auto">
          <a:xfrm>
            <a:off x="5141972" y="2314876"/>
            <a:ext cx="121844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b="1" dirty="0">
                <a:solidFill>
                  <a:schemeClr val="accent1"/>
                </a:solidFill>
                <a:latin typeface="Consolas" panose="020B0609020204030204" pitchFamily="49" charset="0"/>
                <a:cs typeface="Consolas" panose="020B0609020204030204" pitchFamily="49" charset="0"/>
              </a:rPr>
              <a:t>.</a:t>
            </a:r>
            <a:r>
              <a:rPr lang="fr-FR" altLang="en-US" dirty="0" err="1">
                <a:solidFill>
                  <a:schemeClr val="bg1"/>
                </a:solidFill>
                <a:latin typeface="Consolas" panose="020B0609020204030204" pitchFamily="49" charset="0"/>
                <a:cs typeface="Consolas" panose="020B0609020204030204" pitchFamily="49" charset="0"/>
              </a:rPr>
              <a:t>ing</a:t>
            </a:r>
            <a:r>
              <a:rPr lang="fr-FR" altLang="en-US" dirty="0">
                <a:solidFill>
                  <a:schemeClr val="bg1"/>
                </a:solidFill>
                <a:latin typeface="Consolas" panose="020B0609020204030204" pitchFamily="49" charset="0"/>
                <a:cs typeface="Consolas" panose="020B0609020204030204" pitchFamily="49" charset="0"/>
              </a:rPr>
              <a:t>$"</a:t>
            </a:r>
          </a:p>
        </p:txBody>
      </p:sp>
      <p:sp>
        <p:nvSpPr>
          <p:cNvPr id="16" name="Rectangle 4">
            <a:extLst>
              <a:ext uri="{FF2B5EF4-FFF2-40B4-BE49-F238E27FC236}">
                <a16:creationId xmlns:a16="http://schemas.microsoft.com/office/drawing/2014/main" id="{7285175D-304E-0174-286B-B05BFF5AF1B0}"/>
              </a:ext>
            </a:extLst>
          </p:cNvPr>
          <p:cNvSpPr txBox="1">
            <a:spLocks noChangeArrowheads="1"/>
          </p:cNvSpPr>
          <p:nvPr/>
        </p:nvSpPr>
        <p:spPr bwMode="auto">
          <a:xfrm>
            <a:off x="5141972" y="2719427"/>
            <a:ext cx="121844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b="1" dirty="0">
                <a:solidFill>
                  <a:schemeClr val="accent1"/>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a:t>
            </a:r>
          </a:p>
        </p:txBody>
      </p:sp>
      <p:sp>
        <p:nvSpPr>
          <p:cNvPr id="17" name="Rectangle 4">
            <a:extLst>
              <a:ext uri="{FF2B5EF4-FFF2-40B4-BE49-F238E27FC236}">
                <a16:creationId xmlns:a16="http://schemas.microsoft.com/office/drawing/2014/main" id="{CEB29B2F-BE68-3221-5E16-B28D65A1E088}"/>
              </a:ext>
            </a:extLst>
          </p:cNvPr>
          <p:cNvSpPr txBox="1">
            <a:spLocks noChangeArrowheads="1"/>
          </p:cNvSpPr>
          <p:nvPr/>
        </p:nvSpPr>
        <p:spPr bwMode="auto">
          <a:xfrm>
            <a:off x="5141971" y="3132788"/>
            <a:ext cx="1728467"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b="1" dirty="0">
                <a:solidFill>
                  <a:schemeClr val="accent1"/>
                </a:solidFill>
                <a:latin typeface="Consolas" panose="020B0609020204030204" pitchFamily="49" charset="0"/>
                <a:cs typeface="Consolas" panose="020B0609020204030204" pitchFamily="49" charset="0"/>
              </a:rPr>
              <a:t>[</a:t>
            </a:r>
            <a:r>
              <a:rPr lang="fr-FR" altLang="en-US" b="1" dirty="0" err="1">
                <a:solidFill>
                  <a:schemeClr val="accent1"/>
                </a:solidFill>
                <a:latin typeface="Consolas" panose="020B0609020204030204" pitchFamily="49" charset="0"/>
                <a:cs typeface="Consolas" panose="020B0609020204030204" pitchFamily="49" charset="0"/>
              </a:rPr>
              <a:t>rdz</a:t>
            </a:r>
            <a:r>
              <a:rPr lang="fr-FR" altLang="en-US" b="1" dirty="0">
                <a:solidFill>
                  <a:schemeClr val="accent1"/>
                </a:solidFill>
                <a:latin typeface="Consolas" panose="020B0609020204030204" pitchFamily="49" charset="0"/>
                <a:cs typeface="Consolas" panose="020B0609020204030204" pitchFamily="49" charset="0"/>
              </a:rPr>
              <a:t>]</a:t>
            </a:r>
            <a:r>
              <a:rPr lang="fr-FR" altLang="en-US" dirty="0" err="1">
                <a:solidFill>
                  <a:schemeClr val="bg1"/>
                </a:solidFill>
                <a:latin typeface="Consolas" panose="020B0609020204030204" pitchFamily="49" charset="0"/>
                <a:cs typeface="Consolas" panose="020B0609020204030204" pitchFamily="49" charset="0"/>
              </a:rPr>
              <a:t>ing</a:t>
            </a:r>
            <a:r>
              <a:rPr lang="fr-FR" altLang="en-US" dirty="0">
                <a:solidFill>
                  <a:schemeClr val="bg1"/>
                </a:solidFill>
                <a:latin typeface="Consolas" panose="020B0609020204030204" pitchFamily="49" charset="0"/>
                <a:cs typeface="Consolas" panose="020B0609020204030204" pitchFamily="49" charset="0"/>
              </a:rPr>
              <a:t>$"</a:t>
            </a:r>
          </a:p>
        </p:txBody>
      </p:sp>
      <p:sp>
        <p:nvSpPr>
          <p:cNvPr id="18" name="Rectangle 4">
            <a:extLst>
              <a:ext uri="{FF2B5EF4-FFF2-40B4-BE49-F238E27FC236}">
                <a16:creationId xmlns:a16="http://schemas.microsoft.com/office/drawing/2014/main" id="{6AF6532E-99E0-890E-F5F0-DB839289C580}"/>
              </a:ext>
            </a:extLst>
          </p:cNvPr>
          <p:cNvSpPr txBox="1">
            <a:spLocks noChangeArrowheads="1"/>
          </p:cNvSpPr>
          <p:nvPr/>
        </p:nvSpPr>
        <p:spPr bwMode="auto">
          <a:xfrm>
            <a:off x="5141972" y="3518802"/>
            <a:ext cx="1728466"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b="1" dirty="0">
                <a:solidFill>
                  <a:schemeClr val="accent1"/>
                </a:solidFill>
                <a:latin typeface="Consolas" panose="020B0609020204030204" pitchFamily="49" charset="0"/>
                <a:cs typeface="Consolas" panose="020B0609020204030204" pitchFamily="49" charset="0"/>
              </a:rPr>
              <a:t>[A-Z]</a:t>
            </a:r>
            <a:r>
              <a:rPr lang="fr-FR" altLang="en-US" dirty="0" err="1">
                <a:solidFill>
                  <a:schemeClr val="bg1"/>
                </a:solidFill>
                <a:latin typeface="Consolas" panose="020B0609020204030204" pitchFamily="49" charset="0"/>
                <a:cs typeface="Consolas" panose="020B0609020204030204" pitchFamily="49" charset="0"/>
              </a:rPr>
              <a:t>ing</a:t>
            </a:r>
            <a:r>
              <a:rPr lang="fr-FR" altLang="en-US" dirty="0">
                <a:solidFill>
                  <a:schemeClr val="bg1"/>
                </a:solidFill>
                <a:latin typeface="Consolas" panose="020B0609020204030204" pitchFamily="49" charset="0"/>
                <a:cs typeface="Consolas" panose="020B0609020204030204" pitchFamily="49" charset="0"/>
              </a:rPr>
              <a:t>$"</a:t>
            </a:r>
          </a:p>
        </p:txBody>
      </p:sp>
      <p:sp>
        <p:nvSpPr>
          <p:cNvPr id="19" name="Rectangle 4">
            <a:extLst>
              <a:ext uri="{FF2B5EF4-FFF2-40B4-BE49-F238E27FC236}">
                <a16:creationId xmlns:a16="http://schemas.microsoft.com/office/drawing/2014/main" id="{97F0862F-07B4-0847-0A62-0CABA8D5E9B4}"/>
              </a:ext>
            </a:extLst>
          </p:cNvPr>
          <p:cNvSpPr txBox="1">
            <a:spLocks noChangeArrowheads="1"/>
          </p:cNvSpPr>
          <p:nvPr/>
        </p:nvSpPr>
        <p:spPr bwMode="auto">
          <a:xfrm>
            <a:off x="5138323" y="3904817"/>
            <a:ext cx="2093057"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b="1" dirty="0">
                <a:solidFill>
                  <a:schemeClr val="accent1"/>
                </a:solidFill>
                <a:latin typeface="Consolas" panose="020B0609020204030204" pitchFamily="49" charset="0"/>
                <a:cs typeface="Consolas" panose="020B0609020204030204" pitchFamily="49" charset="0"/>
              </a:rPr>
              <a:t>[a-</a:t>
            </a:r>
            <a:r>
              <a:rPr lang="fr-FR" altLang="en-US" b="1" dirty="0" err="1">
                <a:solidFill>
                  <a:schemeClr val="accent1"/>
                </a:solidFill>
                <a:latin typeface="Consolas" panose="020B0609020204030204" pitchFamily="49" charset="0"/>
                <a:cs typeface="Consolas" panose="020B0609020204030204" pitchFamily="49" charset="0"/>
              </a:rPr>
              <a:t>zA</a:t>
            </a:r>
            <a:r>
              <a:rPr lang="fr-FR" altLang="en-US" b="1" dirty="0">
                <a:solidFill>
                  <a:schemeClr val="accent1"/>
                </a:solidFill>
                <a:latin typeface="Consolas" panose="020B0609020204030204" pitchFamily="49" charset="0"/>
                <a:cs typeface="Consolas" panose="020B0609020204030204" pitchFamily="49" charset="0"/>
              </a:rPr>
              <a:t>-Z]</a:t>
            </a:r>
            <a:r>
              <a:rPr lang="fr-FR" altLang="en-US" dirty="0" err="1">
                <a:solidFill>
                  <a:schemeClr val="bg1"/>
                </a:solidFill>
                <a:latin typeface="Consolas" panose="020B0609020204030204" pitchFamily="49" charset="0"/>
                <a:cs typeface="Consolas" panose="020B0609020204030204" pitchFamily="49" charset="0"/>
              </a:rPr>
              <a:t>ing</a:t>
            </a:r>
            <a:r>
              <a:rPr lang="fr-FR" altLang="en-US" dirty="0">
                <a:solidFill>
                  <a:schemeClr val="bg1"/>
                </a:solidFill>
                <a:latin typeface="Consolas" panose="020B0609020204030204" pitchFamily="49" charset="0"/>
                <a:cs typeface="Consolas" panose="020B0609020204030204" pitchFamily="49" charset="0"/>
              </a:rPr>
              <a:t>$"</a:t>
            </a:r>
          </a:p>
        </p:txBody>
      </p:sp>
      <p:sp>
        <p:nvSpPr>
          <p:cNvPr id="20" name="Rectangle 4">
            <a:extLst>
              <a:ext uri="{FF2B5EF4-FFF2-40B4-BE49-F238E27FC236}">
                <a16:creationId xmlns:a16="http://schemas.microsoft.com/office/drawing/2014/main" id="{3370C5B7-265B-1E08-B8FD-D32D40783FC0}"/>
              </a:ext>
            </a:extLst>
          </p:cNvPr>
          <p:cNvSpPr txBox="1">
            <a:spLocks noChangeArrowheads="1"/>
          </p:cNvSpPr>
          <p:nvPr/>
        </p:nvSpPr>
        <p:spPr bwMode="auto">
          <a:xfrm>
            <a:off x="5138322" y="4309368"/>
            <a:ext cx="1728465"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b="1" dirty="0">
                <a:solidFill>
                  <a:schemeClr val="accent1"/>
                </a:solidFill>
                <a:latin typeface="Consolas" panose="020B0609020204030204" pitchFamily="49" charset="0"/>
                <a:cs typeface="Consolas" panose="020B0609020204030204" pitchFamily="49" charset="0"/>
              </a:rPr>
              <a:t>[^dz]</a:t>
            </a:r>
            <a:r>
              <a:rPr lang="fr-FR" altLang="en-US" dirty="0" err="1">
                <a:solidFill>
                  <a:schemeClr val="bg1"/>
                </a:solidFill>
                <a:latin typeface="Consolas" panose="020B0609020204030204" pitchFamily="49" charset="0"/>
                <a:cs typeface="Consolas" panose="020B0609020204030204" pitchFamily="49" charset="0"/>
              </a:rPr>
              <a:t>ing</a:t>
            </a:r>
            <a:r>
              <a:rPr lang="fr-FR" altLang="en-US" dirty="0">
                <a:solidFill>
                  <a:schemeClr val="bg1"/>
                </a:solidFill>
                <a:latin typeface="Consolas" panose="020B0609020204030204" pitchFamily="49" charset="0"/>
                <a:cs typeface="Consolas" panose="020B0609020204030204" pitchFamily="49" charset="0"/>
              </a:rPr>
              <a:t>$"</a:t>
            </a:r>
          </a:p>
        </p:txBody>
      </p:sp>
      <p:sp>
        <p:nvSpPr>
          <p:cNvPr id="21" name="Rectangle 4">
            <a:extLst>
              <a:ext uri="{FF2B5EF4-FFF2-40B4-BE49-F238E27FC236}">
                <a16:creationId xmlns:a16="http://schemas.microsoft.com/office/drawing/2014/main" id="{FFD3761B-A6DE-3A81-4BC5-3D5B6CD7DDC6}"/>
              </a:ext>
            </a:extLst>
          </p:cNvPr>
          <p:cNvSpPr txBox="1">
            <a:spLocks noChangeArrowheads="1"/>
          </p:cNvSpPr>
          <p:nvPr/>
        </p:nvSpPr>
        <p:spPr bwMode="auto">
          <a:xfrm>
            <a:off x="9317805" y="2314876"/>
            <a:ext cx="1526979"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":[0-9]</a:t>
            </a:r>
            <a:r>
              <a:rPr lang="fr-FR" altLang="en-US" b="1" dirty="0">
                <a:solidFill>
                  <a:schemeClr val="accent1"/>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a:t>
            </a:r>
          </a:p>
        </p:txBody>
      </p:sp>
      <p:sp>
        <p:nvSpPr>
          <p:cNvPr id="27" name="Rectangle 4">
            <a:extLst>
              <a:ext uri="{FF2B5EF4-FFF2-40B4-BE49-F238E27FC236}">
                <a16:creationId xmlns:a16="http://schemas.microsoft.com/office/drawing/2014/main" id="{230E03E9-F9C3-0DB0-3A02-01C226A8AFE3}"/>
              </a:ext>
            </a:extLst>
          </p:cNvPr>
          <p:cNvSpPr txBox="1">
            <a:spLocks noChangeArrowheads="1"/>
          </p:cNvSpPr>
          <p:nvPr/>
        </p:nvSpPr>
        <p:spPr bwMode="auto">
          <a:xfrm>
            <a:off x="9317804" y="2718993"/>
            <a:ext cx="1526979"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":[0-9]</a:t>
            </a:r>
            <a:r>
              <a:rPr lang="fr-FR" altLang="en-US" b="1" dirty="0">
                <a:solidFill>
                  <a:schemeClr val="accent1"/>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a:t>
            </a:r>
          </a:p>
        </p:txBody>
      </p:sp>
      <p:sp>
        <p:nvSpPr>
          <p:cNvPr id="28" name="Rectangle 4">
            <a:extLst>
              <a:ext uri="{FF2B5EF4-FFF2-40B4-BE49-F238E27FC236}">
                <a16:creationId xmlns:a16="http://schemas.microsoft.com/office/drawing/2014/main" id="{D6F07363-2FB9-612B-6095-E55D33CF40EC}"/>
              </a:ext>
            </a:extLst>
          </p:cNvPr>
          <p:cNvSpPr txBox="1">
            <a:spLocks noChangeArrowheads="1"/>
          </p:cNvSpPr>
          <p:nvPr/>
        </p:nvSpPr>
        <p:spPr bwMode="auto">
          <a:xfrm>
            <a:off x="9317803" y="3123110"/>
            <a:ext cx="1526979"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":[0-9]</a:t>
            </a:r>
            <a:r>
              <a:rPr lang="fr-FR" altLang="en-US" b="1" dirty="0">
                <a:solidFill>
                  <a:schemeClr val="accent1"/>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a:t>
            </a:r>
          </a:p>
        </p:txBody>
      </p:sp>
      <p:sp>
        <p:nvSpPr>
          <p:cNvPr id="29" name="Rectangle 4">
            <a:extLst>
              <a:ext uri="{FF2B5EF4-FFF2-40B4-BE49-F238E27FC236}">
                <a16:creationId xmlns:a16="http://schemas.microsoft.com/office/drawing/2014/main" id="{16F817DC-0884-6111-EA45-B61A8774CBF3}"/>
              </a:ext>
            </a:extLst>
          </p:cNvPr>
          <p:cNvSpPr txBox="1">
            <a:spLocks noChangeArrowheads="1"/>
          </p:cNvSpPr>
          <p:nvPr/>
        </p:nvSpPr>
        <p:spPr bwMode="auto">
          <a:xfrm>
            <a:off x="9325956" y="3518802"/>
            <a:ext cx="182972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":[0-9]</a:t>
            </a:r>
            <a:r>
              <a:rPr lang="fr-FR" altLang="en-US" b="1" dirty="0">
                <a:solidFill>
                  <a:schemeClr val="accent1"/>
                </a:solidFill>
                <a:latin typeface="Consolas" panose="020B0609020204030204" pitchFamily="49" charset="0"/>
                <a:cs typeface="Consolas" panose="020B0609020204030204" pitchFamily="49" charset="0"/>
              </a:rPr>
              <a:t>{10}</a:t>
            </a:r>
            <a:r>
              <a:rPr lang="fr-FR" altLang="en-US" dirty="0">
                <a:solidFill>
                  <a:schemeClr val="bg1"/>
                </a:solidFill>
                <a:latin typeface="Consolas" panose="020B0609020204030204" pitchFamily="49" charset="0"/>
                <a:cs typeface="Consolas" panose="020B0609020204030204" pitchFamily="49" charset="0"/>
              </a:rPr>
              <a:t>:"</a:t>
            </a:r>
          </a:p>
        </p:txBody>
      </p:sp>
      <p:sp>
        <p:nvSpPr>
          <p:cNvPr id="30" name="Rectangle 4">
            <a:extLst>
              <a:ext uri="{FF2B5EF4-FFF2-40B4-BE49-F238E27FC236}">
                <a16:creationId xmlns:a16="http://schemas.microsoft.com/office/drawing/2014/main" id="{D015B28E-5D34-7F76-4A7A-6B9352231000}"/>
              </a:ext>
            </a:extLst>
          </p:cNvPr>
          <p:cNvSpPr txBox="1">
            <a:spLocks noChangeArrowheads="1"/>
          </p:cNvSpPr>
          <p:nvPr/>
        </p:nvSpPr>
        <p:spPr bwMode="auto">
          <a:xfrm>
            <a:off x="9325956" y="3904817"/>
            <a:ext cx="219548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":[0-9]</a:t>
            </a:r>
            <a:r>
              <a:rPr lang="fr-FR" altLang="en-US" b="1" dirty="0">
                <a:solidFill>
                  <a:schemeClr val="accent1"/>
                </a:solidFill>
                <a:latin typeface="Consolas" panose="020B0609020204030204" pitchFamily="49" charset="0"/>
                <a:cs typeface="Consolas" panose="020B0609020204030204" pitchFamily="49" charset="0"/>
              </a:rPr>
              <a:t>{10,20}</a:t>
            </a:r>
            <a:r>
              <a:rPr lang="fr-FR" altLang="en-US" dirty="0">
                <a:solidFill>
                  <a:schemeClr val="bg1"/>
                </a:solidFill>
                <a:latin typeface="Consolas" panose="020B0609020204030204" pitchFamily="49" charset="0"/>
                <a:cs typeface="Consolas" panose="020B0609020204030204" pitchFamily="49" charset="0"/>
              </a:rPr>
              <a:t>:"</a:t>
            </a:r>
          </a:p>
        </p:txBody>
      </p:sp>
      <p:sp>
        <p:nvSpPr>
          <p:cNvPr id="31" name="Rectangle 4">
            <a:extLst>
              <a:ext uri="{FF2B5EF4-FFF2-40B4-BE49-F238E27FC236}">
                <a16:creationId xmlns:a16="http://schemas.microsoft.com/office/drawing/2014/main" id="{64A6DE39-9C32-3802-819B-DB80C17B68DC}"/>
              </a:ext>
            </a:extLst>
          </p:cNvPr>
          <p:cNvSpPr txBox="1">
            <a:spLocks noChangeArrowheads="1"/>
          </p:cNvSpPr>
          <p:nvPr/>
        </p:nvSpPr>
        <p:spPr bwMode="auto">
          <a:xfrm>
            <a:off x="9334881" y="4287812"/>
            <a:ext cx="199771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":[0-9]</a:t>
            </a:r>
            <a:r>
              <a:rPr lang="fr-FR" altLang="en-US" b="1" dirty="0">
                <a:solidFill>
                  <a:schemeClr val="accent1"/>
                </a:solidFill>
                <a:latin typeface="Consolas" panose="020B0609020204030204" pitchFamily="49" charset="0"/>
                <a:cs typeface="Consolas" panose="020B0609020204030204" pitchFamily="49" charset="0"/>
              </a:rPr>
              <a:t>{10,}</a:t>
            </a:r>
            <a:r>
              <a:rPr lang="fr-FR" altLang="en-US" dirty="0">
                <a:solidFill>
                  <a:schemeClr val="bg1"/>
                </a:solidFill>
                <a:latin typeface="Consolas" panose="020B0609020204030204" pitchFamily="49" charset="0"/>
                <a:cs typeface="Consolas" panose="020B0609020204030204" pitchFamily="49" charset="0"/>
              </a:rPr>
              <a:t>:"</a:t>
            </a:r>
          </a:p>
        </p:txBody>
      </p:sp>
      <p:sp>
        <p:nvSpPr>
          <p:cNvPr id="3" name="Rectangle 4">
            <a:extLst>
              <a:ext uri="{FF2B5EF4-FFF2-40B4-BE49-F238E27FC236}">
                <a16:creationId xmlns:a16="http://schemas.microsoft.com/office/drawing/2014/main" id="{F9E0B3D9-87E8-03AA-D097-6E0985776A67}"/>
              </a:ext>
            </a:extLst>
          </p:cNvPr>
          <p:cNvSpPr txBox="1">
            <a:spLocks noChangeArrowheads="1"/>
          </p:cNvSpPr>
          <p:nvPr/>
        </p:nvSpPr>
        <p:spPr bwMode="auto">
          <a:xfrm>
            <a:off x="3777022" y="5108743"/>
            <a:ext cx="3966422"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b="1" dirty="0">
                <a:solidFill>
                  <a:schemeClr val="accent1"/>
                </a:solidFill>
                <a:latin typeface="Consolas" panose="020B0609020204030204" pitchFamily="49" charset="0"/>
                <a:cs typeface="Consolas" panose="020B0609020204030204" pitchFamily="49" charset="0"/>
              </a:rPr>
              <a:t>[</a:t>
            </a:r>
            <a:r>
              <a:rPr lang="fr-FR" altLang="en-US" b="1" dirty="0" err="1">
                <a:solidFill>
                  <a:schemeClr val="accent1"/>
                </a:solidFill>
                <a:latin typeface="Consolas" panose="020B0609020204030204" pitchFamily="49" charset="0"/>
                <a:cs typeface="Consolas" panose="020B0609020204030204" pitchFamily="49" charset="0"/>
              </a:rPr>
              <a:t>aeiou</a:t>
            </a:r>
            <a:r>
              <a:rPr lang="fr-FR" altLang="en-US" b="1" dirty="0">
                <a:solidFill>
                  <a:schemeClr val="accent1"/>
                </a:solidFill>
                <a:latin typeface="Consolas" panose="020B0609020204030204" pitchFamily="49" charset="0"/>
                <a:cs typeface="Consolas" panose="020B0609020204030204" pitchFamily="49" charset="0"/>
              </a:rPr>
              <a:t>][</a:t>
            </a:r>
            <a:r>
              <a:rPr lang="fr-FR" altLang="en-US" b="1" dirty="0" err="1">
                <a:solidFill>
                  <a:schemeClr val="accent1"/>
                </a:solidFill>
                <a:latin typeface="Consolas" panose="020B0609020204030204" pitchFamily="49" charset="0"/>
                <a:cs typeface="Consolas" panose="020B0609020204030204" pitchFamily="49" charset="0"/>
              </a:rPr>
              <a:t>aeiou</a:t>
            </a:r>
            <a:r>
              <a:rPr lang="fr-FR" altLang="en-US" b="1" dirty="0">
                <a:solidFill>
                  <a:schemeClr val="accent1"/>
                </a:solidFill>
                <a:latin typeface="Consolas" panose="020B0609020204030204" pitchFamily="49" charset="0"/>
                <a:cs typeface="Consolas" panose="020B0609020204030204" pitchFamily="49" charset="0"/>
              </a:rPr>
              <a:t>][</a:t>
            </a:r>
            <a:r>
              <a:rPr lang="fr-FR" altLang="en-US" b="1" dirty="0" err="1">
                <a:solidFill>
                  <a:schemeClr val="accent1"/>
                </a:solidFill>
                <a:latin typeface="Consolas" panose="020B0609020204030204" pitchFamily="49" charset="0"/>
                <a:cs typeface="Consolas" panose="020B0609020204030204" pitchFamily="49" charset="0"/>
              </a:rPr>
              <a:t>aeiou</a:t>
            </a:r>
            <a:r>
              <a:rPr lang="fr-FR" altLang="en-US" b="1" dirty="0">
                <a:solidFill>
                  <a:schemeClr val="accent1"/>
                </a:solidFill>
                <a:latin typeface="Consolas" panose="020B0609020204030204" pitchFamily="49" charset="0"/>
                <a:cs typeface="Consolas" panose="020B0609020204030204" pitchFamily="49" charset="0"/>
              </a:rPr>
              <a:t>][</a:t>
            </a:r>
            <a:r>
              <a:rPr lang="fr-FR" altLang="en-US" b="1" dirty="0" err="1">
                <a:solidFill>
                  <a:schemeClr val="accent1"/>
                </a:solidFill>
                <a:latin typeface="Consolas" panose="020B0609020204030204" pitchFamily="49" charset="0"/>
                <a:cs typeface="Consolas" panose="020B0609020204030204" pitchFamily="49" charset="0"/>
              </a:rPr>
              <a:t>aeiou</a:t>
            </a:r>
            <a:r>
              <a:rPr lang="fr-FR" altLang="en-US" b="1" dirty="0">
                <a:solidFill>
                  <a:schemeClr val="accent1"/>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a:t>
            </a:r>
          </a:p>
        </p:txBody>
      </p:sp>
      <p:sp>
        <p:nvSpPr>
          <p:cNvPr id="8" name="Text Placeholder 6">
            <a:extLst>
              <a:ext uri="{FF2B5EF4-FFF2-40B4-BE49-F238E27FC236}">
                <a16:creationId xmlns:a16="http://schemas.microsoft.com/office/drawing/2014/main" id="{2149BE62-B623-0DF9-FA40-3CD270E13B8F}"/>
              </a:ext>
            </a:extLst>
          </p:cNvPr>
          <p:cNvSpPr txBox="1">
            <a:spLocks/>
          </p:cNvSpPr>
          <p:nvPr/>
        </p:nvSpPr>
        <p:spPr>
          <a:xfrm>
            <a:off x="596322" y="1885508"/>
            <a:ext cx="2647621" cy="434871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t>Line Anchors</a:t>
            </a:r>
          </a:p>
          <a:p>
            <a:pPr marL="285750" indent="-285750">
              <a:buFont typeface="Arial" panose="020B0604020202020204" pitchFamily="34" charset="0"/>
              <a:buChar char="•"/>
            </a:pPr>
            <a:r>
              <a:rPr lang="en-GB" dirty="0"/>
              <a:t>Start</a:t>
            </a:r>
          </a:p>
          <a:p>
            <a:pPr marL="285750" indent="-285750">
              <a:buFont typeface="Arial" panose="020B0604020202020204" pitchFamily="34" charset="0"/>
              <a:buChar char="•"/>
            </a:pPr>
            <a:r>
              <a:rPr lang="en-GB" dirty="0"/>
              <a:t>End</a:t>
            </a:r>
          </a:p>
          <a:p>
            <a:r>
              <a:rPr lang="en-GB" b="1" dirty="0"/>
              <a:t>Escape Char Class</a:t>
            </a:r>
          </a:p>
          <a:p>
            <a:pPr marL="285750" indent="-285750">
              <a:buFont typeface="Arial" panose="020B0604020202020204" pitchFamily="34" charset="0"/>
              <a:buChar char="•"/>
            </a:pPr>
            <a:r>
              <a:rPr lang="en-GB" dirty="0"/>
              <a:t>Usual</a:t>
            </a:r>
          </a:p>
          <a:p>
            <a:pPr marL="285750" indent="-285750">
              <a:buFont typeface="Arial" panose="020B0604020202020204" pitchFamily="34" charset="0"/>
              <a:buChar char="•"/>
            </a:pPr>
            <a:r>
              <a:rPr lang="en-GB" dirty="0"/>
              <a:t>Alternative</a:t>
            </a:r>
          </a:p>
        </p:txBody>
      </p:sp>
      <p:sp>
        <p:nvSpPr>
          <p:cNvPr id="9" name="Text Placeholder 6">
            <a:extLst>
              <a:ext uri="{FF2B5EF4-FFF2-40B4-BE49-F238E27FC236}">
                <a16:creationId xmlns:a16="http://schemas.microsoft.com/office/drawing/2014/main" id="{DEADEB80-8C0D-4AC0-8C67-3DE32A41FEBC}"/>
              </a:ext>
            </a:extLst>
          </p:cNvPr>
          <p:cNvSpPr txBox="1">
            <a:spLocks/>
          </p:cNvSpPr>
          <p:nvPr/>
        </p:nvSpPr>
        <p:spPr>
          <a:xfrm>
            <a:off x="7715919" y="1885507"/>
            <a:ext cx="2647621" cy="434871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t>Quantifiers</a:t>
            </a:r>
          </a:p>
          <a:p>
            <a:pPr marL="285750" indent="-285750">
              <a:buFont typeface="Arial" panose="020B0604020202020204" pitchFamily="34" charset="0"/>
              <a:buChar char="•"/>
            </a:pPr>
            <a:r>
              <a:rPr lang="en-GB" dirty="0"/>
              <a:t>0 or more</a:t>
            </a:r>
          </a:p>
          <a:p>
            <a:pPr marL="285750" indent="-285750">
              <a:buFont typeface="Arial" panose="020B0604020202020204" pitchFamily="34" charset="0"/>
              <a:buChar char="•"/>
            </a:pPr>
            <a:r>
              <a:rPr lang="en-GB" dirty="0"/>
              <a:t>0 or once</a:t>
            </a:r>
          </a:p>
          <a:p>
            <a:pPr marL="285750" indent="-285750">
              <a:buFont typeface="Arial" panose="020B0604020202020204" pitchFamily="34" charset="0"/>
              <a:buChar char="•"/>
            </a:pPr>
            <a:r>
              <a:rPr lang="en-GB" dirty="0"/>
              <a:t>1 or more</a:t>
            </a:r>
          </a:p>
          <a:p>
            <a:pPr marL="285750" indent="-285750">
              <a:buFont typeface="Arial" panose="020B0604020202020204" pitchFamily="34" charset="0"/>
              <a:buChar char="•"/>
            </a:pPr>
            <a:r>
              <a:rPr lang="en-GB" dirty="0"/>
              <a:t>Exact</a:t>
            </a:r>
          </a:p>
          <a:p>
            <a:pPr marL="285750" indent="-285750">
              <a:buFont typeface="Arial" panose="020B0604020202020204" pitchFamily="34" charset="0"/>
              <a:buChar char="•"/>
            </a:pPr>
            <a:r>
              <a:rPr lang="en-GB" dirty="0"/>
              <a:t>Min, max</a:t>
            </a:r>
          </a:p>
          <a:p>
            <a:pPr marL="285750" indent="-285750">
              <a:buFont typeface="Arial" panose="020B0604020202020204" pitchFamily="34" charset="0"/>
              <a:buChar char="•"/>
            </a:pPr>
            <a:r>
              <a:rPr lang="en-GB" dirty="0"/>
              <a:t>At least</a:t>
            </a:r>
          </a:p>
          <a:p>
            <a:pPr marL="285750" indent="-285750">
              <a:buFont typeface="Arial" panose="020B0604020202020204" pitchFamily="34" charset="0"/>
              <a:buChar char="•"/>
            </a:pPr>
            <a:r>
              <a:rPr lang="en-GB" dirty="0"/>
              <a:t>At most</a:t>
            </a:r>
          </a:p>
          <a:p>
            <a:endParaRPr lang="en-GB" dirty="0"/>
          </a:p>
        </p:txBody>
      </p:sp>
      <p:sp>
        <p:nvSpPr>
          <p:cNvPr id="10" name="Rectangle 4">
            <a:extLst>
              <a:ext uri="{FF2B5EF4-FFF2-40B4-BE49-F238E27FC236}">
                <a16:creationId xmlns:a16="http://schemas.microsoft.com/office/drawing/2014/main" id="{F43496BA-771A-6DDC-B5EB-B425BD0CF22E}"/>
              </a:ext>
            </a:extLst>
          </p:cNvPr>
          <p:cNvSpPr txBox="1">
            <a:spLocks noChangeArrowheads="1"/>
          </p:cNvSpPr>
          <p:nvPr/>
        </p:nvSpPr>
        <p:spPr bwMode="auto">
          <a:xfrm>
            <a:off x="9334880" y="4703548"/>
            <a:ext cx="2095120"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":[0-9]</a:t>
            </a:r>
            <a:r>
              <a:rPr lang="fr-FR" altLang="en-US" b="1" dirty="0">
                <a:solidFill>
                  <a:schemeClr val="accent1"/>
                </a:solidFill>
                <a:latin typeface="Consolas" panose="020B0609020204030204" pitchFamily="49" charset="0"/>
                <a:cs typeface="Consolas" panose="020B0609020204030204" pitchFamily="49" charset="0"/>
              </a:rPr>
              <a:t>{0,10}</a:t>
            </a:r>
            <a:r>
              <a:rPr lang="fr-FR" altLang="en-US"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26667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6827B-5F80-63E5-235E-92032018D3DB}"/>
            </a:ext>
          </a:extLst>
        </p:cNvPr>
        <p:cNvGrpSpPr/>
        <p:nvPr/>
      </p:nvGrpSpPr>
      <p:grpSpPr>
        <a:xfrm>
          <a:off x="0" y="0"/>
          <a:ext cx="0" cy="0"/>
          <a:chOff x="0" y="0"/>
          <a:chExt cx="0" cy="0"/>
        </a:xfrm>
      </p:grpSpPr>
      <p:sp>
        <p:nvSpPr>
          <p:cNvPr id="20" name="Text Placeholder 6">
            <a:extLst>
              <a:ext uri="{FF2B5EF4-FFF2-40B4-BE49-F238E27FC236}">
                <a16:creationId xmlns:a16="http://schemas.microsoft.com/office/drawing/2014/main" id="{25F6452C-C88A-4E22-9CB9-A5BFB601B2F0}"/>
              </a:ext>
            </a:extLst>
          </p:cNvPr>
          <p:cNvSpPr txBox="1">
            <a:spLocks/>
          </p:cNvSpPr>
          <p:nvPr/>
        </p:nvSpPr>
        <p:spPr>
          <a:xfrm>
            <a:off x="596321" y="1810662"/>
            <a:ext cx="4349140" cy="434871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t>Capturing groups/back references</a:t>
            </a:r>
          </a:p>
          <a:p>
            <a:pPr marL="285750" indent="-285750">
              <a:buFont typeface="Arial" panose="020B0604020202020204" pitchFamily="34" charset="0"/>
              <a:buChar char="•"/>
            </a:pPr>
            <a:r>
              <a:rPr lang="en-GB" dirty="0"/>
              <a:t>Match 5 char palindromes</a:t>
            </a:r>
          </a:p>
          <a:p>
            <a:pPr marL="285750" indent="-285750">
              <a:buFont typeface="Arial" panose="020B0604020202020204" pitchFamily="34" charset="0"/>
              <a:buChar char="•"/>
            </a:pPr>
            <a:endParaRPr lang="en-GB" dirty="0"/>
          </a:p>
          <a:p>
            <a:endParaRPr lang="en-GB" b="1" dirty="0"/>
          </a:p>
          <a:p>
            <a:endParaRPr lang="en-GB" b="1" dirty="0"/>
          </a:p>
          <a:p>
            <a:endParaRPr lang="en-GB" b="1" dirty="0"/>
          </a:p>
          <a:p>
            <a:endParaRPr lang="en-GB" b="1" dirty="0"/>
          </a:p>
          <a:p>
            <a:pPr marL="285750" indent="-285750">
              <a:buFont typeface="Arial" panose="020B0604020202020204" pitchFamily="34" charset="0"/>
              <a:buChar char="•"/>
            </a:pPr>
            <a:r>
              <a:rPr lang="en-GB" dirty="0"/>
              <a:t>Match strings start/end with same capital</a:t>
            </a:r>
          </a:p>
        </p:txBody>
      </p:sp>
      <p:sp>
        <p:nvSpPr>
          <p:cNvPr id="2" name="Title 1">
            <a:extLst>
              <a:ext uri="{FF2B5EF4-FFF2-40B4-BE49-F238E27FC236}">
                <a16:creationId xmlns:a16="http://schemas.microsoft.com/office/drawing/2014/main" id="{099F8696-EFBC-330B-87D4-16B834055219}"/>
              </a:ext>
            </a:extLst>
          </p:cNvPr>
          <p:cNvSpPr>
            <a:spLocks noGrp="1"/>
          </p:cNvSpPr>
          <p:nvPr>
            <p:ph type="ctrTitle"/>
          </p:nvPr>
        </p:nvSpPr>
        <p:spPr/>
        <p:txBody>
          <a:bodyPr/>
          <a:lstStyle/>
          <a:p>
            <a:r>
              <a:rPr lang="en-GB" dirty="0"/>
              <a:t>Core Character Classes II</a:t>
            </a:r>
          </a:p>
        </p:txBody>
      </p:sp>
      <p:sp>
        <p:nvSpPr>
          <p:cNvPr id="19" name="Text Placeholder 18">
            <a:extLst>
              <a:ext uri="{FF2B5EF4-FFF2-40B4-BE49-F238E27FC236}">
                <a16:creationId xmlns:a16="http://schemas.microsoft.com/office/drawing/2014/main" id="{E39E9CCF-35E5-EE01-F85B-BB55ACC15259}"/>
              </a:ext>
            </a:extLst>
          </p:cNvPr>
          <p:cNvSpPr>
            <a:spLocks noGrp="1"/>
          </p:cNvSpPr>
          <p:nvPr>
            <p:ph type="body" sz="quarter" idx="15"/>
          </p:nvPr>
        </p:nvSpPr>
        <p:spPr>
          <a:xfrm>
            <a:off x="6108121" y="1810662"/>
            <a:ext cx="5135800" cy="4061405"/>
          </a:xfrm>
        </p:spPr>
        <p:txBody>
          <a:bodyPr/>
          <a:lstStyle/>
          <a:p>
            <a:r>
              <a:rPr lang="en-GB" b="1" dirty="0"/>
              <a:t>Alternation (OR)</a:t>
            </a:r>
          </a:p>
          <a:p>
            <a:endParaRPr lang="en-GB" dirty="0"/>
          </a:p>
          <a:p>
            <a:endParaRPr lang="en-GB" dirty="0"/>
          </a:p>
          <a:p>
            <a:r>
              <a:rPr lang="en-GB" b="1" dirty="0"/>
              <a:t>Alternation plus non-capturing groups</a:t>
            </a:r>
          </a:p>
          <a:p>
            <a:endParaRPr lang="en-GB" dirty="0"/>
          </a:p>
          <a:p>
            <a:pPr marL="285750" indent="-285750">
              <a:buFont typeface="Arial" panose="020B0604020202020204" pitchFamily="34" charset="0"/>
              <a:buChar char="•"/>
            </a:pPr>
            <a:r>
              <a:rPr lang="en-GB" dirty="0"/>
              <a:t>Faster, no back references, just for alternation</a:t>
            </a:r>
          </a:p>
          <a:p>
            <a:pPr marL="285750" indent="-285750">
              <a:buFont typeface="Arial" panose="020B0604020202020204" pitchFamily="34" charset="0"/>
              <a:buChar char="•"/>
            </a:pPr>
            <a:r>
              <a:rPr lang="en-GB" dirty="0"/>
              <a:t>Will match the following strings: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sp>
        <p:nvSpPr>
          <p:cNvPr id="4" name="Slide Number Placeholder 3">
            <a:extLst>
              <a:ext uri="{FF2B5EF4-FFF2-40B4-BE49-F238E27FC236}">
                <a16:creationId xmlns:a16="http://schemas.microsoft.com/office/drawing/2014/main" id="{93F58302-63A1-4C86-D336-C883A6CBA17E}"/>
              </a:ext>
            </a:extLst>
          </p:cNvPr>
          <p:cNvSpPr>
            <a:spLocks noGrp="1"/>
          </p:cNvSpPr>
          <p:nvPr>
            <p:ph type="sldNum" sz="quarter" idx="12"/>
          </p:nvPr>
        </p:nvSpPr>
        <p:spPr/>
        <p:txBody>
          <a:bodyPr/>
          <a:lstStyle/>
          <a:p>
            <a:fld id="{F3469444-D02B-D446-9CF8-19DEDDE073D1}" type="slidenum">
              <a:rPr lang="en-US" smtClean="0"/>
              <a:pPr/>
              <a:t>6</a:t>
            </a:fld>
            <a:endParaRPr lang="en-US" dirty="0"/>
          </a:p>
        </p:txBody>
      </p:sp>
      <p:sp>
        <p:nvSpPr>
          <p:cNvPr id="6" name="Rectangle 4">
            <a:extLst>
              <a:ext uri="{FF2B5EF4-FFF2-40B4-BE49-F238E27FC236}">
                <a16:creationId xmlns:a16="http://schemas.microsoft.com/office/drawing/2014/main" id="{6DBE877B-348A-B122-FC67-B01EC6E5BB89}"/>
              </a:ext>
            </a:extLst>
          </p:cNvPr>
          <p:cNvSpPr txBox="1">
            <a:spLocks noChangeArrowheads="1"/>
          </p:cNvSpPr>
          <p:nvPr/>
        </p:nvSpPr>
        <p:spPr bwMode="auto">
          <a:xfrm>
            <a:off x="6207248" y="3405996"/>
            <a:ext cx="5806294" cy="32778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sz="1700" dirty="0">
                <a:solidFill>
                  <a:schemeClr val="bg1"/>
                </a:solidFill>
                <a:latin typeface="Consolas" panose="020B0609020204030204" pitchFamily="49" charset="0"/>
                <a:cs typeface="Consolas" panose="020B0609020204030204" pitchFamily="49" charset="0"/>
              </a:rPr>
              <a:t>"a </a:t>
            </a:r>
            <a:r>
              <a:rPr lang="fr-FR" altLang="en-US" sz="1700" b="1" dirty="0">
                <a:solidFill>
                  <a:schemeClr val="accent1"/>
                </a:solidFill>
                <a:latin typeface="Consolas" panose="020B0609020204030204" pitchFamily="49" charset="0"/>
                <a:cs typeface="Consolas" panose="020B0609020204030204" pitchFamily="49" charset="0"/>
              </a:rPr>
              <a:t>(</a:t>
            </a:r>
            <a:r>
              <a:rPr lang="fr-FR" altLang="en-US" sz="1700" b="1" dirty="0">
                <a:solidFill>
                  <a:srgbClr val="FFFF00"/>
                </a:solidFill>
                <a:latin typeface="Consolas" panose="020B0609020204030204" pitchFamily="49" charset="0"/>
                <a:cs typeface="Consolas" panose="020B0609020204030204" pitchFamily="49" charset="0"/>
              </a:rPr>
              <a:t>?:</a:t>
            </a:r>
            <a:r>
              <a:rPr lang="fr-FR" altLang="en-US" sz="1700" b="1" dirty="0" err="1">
                <a:solidFill>
                  <a:schemeClr val="accent1"/>
                </a:solidFill>
                <a:latin typeface="Consolas" panose="020B0609020204030204" pitchFamily="49" charset="0"/>
                <a:cs typeface="Consolas" panose="020B0609020204030204" pitchFamily="49" charset="0"/>
              </a:rPr>
              <a:t>bottle|glass|keg</a:t>
            </a:r>
            <a:r>
              <a:rPr lang="fr-FR" altLang="en-US" sz="1700" b="1" dirty="0">
                <a:solidFill>
                  <a:schemeClr val="accent1"/>
                </a:solidFill>
                <a:latin typeface="Consolas" panose="020B0609020204030204" pitchFamily="49" charset="0"/>
                <a:cs typeface="Consolas" panose="020B0609020204030204" pitchFamily="49" charset="0"/>
              </a:rPr>
              <a:t>)</a:t>
            </a:r>
            <a:r>
              <a:rPr lang="fr-FR" altLang="en-US" sz="1700" dirty="0">
                <a:solidFill>
                  <a:srgbClr val="FFFF00"/>
                </a:solidFill>
                <a:latin typeface="Consolas" panose="020B0609020204030204" pitchFamily="49" charset="0"/>
                <a:cs typeface="Consolas" panose="020B0609020204030204" pitchFamily="49" charset="0"/>
              </a:rPr>
              <a:t> </a:t>
            </a:r>
            <a:r>
              <a:rPr lang="fr-FR" altLang="en-US" sz="1700" dirty="0">
                <a:solidFill>
                  <a:schemeClr val="bg1"/>
                </a:solidFill>
                <a:latin typeface="Consolas" panose="020B0609020204030204" pitchFamily="49" charset="0"/>
                <a:cs typeface="Consolas" panose="020B0609020204030204" pitchFamily="49" charset="0"/>
              </a:rPr>
              <a:t>of </a:t>
            </a:r>
            <a:r>
              <a:rPr lang="fr-FR" altLang="en-US" sz="1700" b="1" dirty="0">
                <a:solidFill>
                  <a:schemeClr val="accent2"/>
                </a:solidFill>
                <a:latin typeface="Consolas" panose="020B0609020204030204" pitchFamily="49" charset="0"/>
                <a:cs typeface="Consolas" panose="020B0609020204030204" pitchFamily="49" charset="0"/>
              </a:rPr>
              <a:t>(</a:t>
            </a:r>
            <a:r>
              <a:rPr lang="fr-FR" altLang="en-US" sz="1700" b="1" dirty="0">
                <a:solidFill>
                  <a:srgbClr val="FFFF00"/>
                </a:solidFill>
                <a:latin typeface="Consolas" panose="020B0609020204030204" pitchFamily="49" charset="0"/>
                <a:cs typeface="Consolas" panose="020B0609020204030204" pitchFamily="49" charset="0"/>
              </a:rPr>
              <a:t>?:</a:t>
            </a:r>
            <a:r>
              <a:rPr lang="fr-FR" altLang="en-US" sz="1700" b="1" dirty="0" err="1">
                <a:solidFill>
                  <a:schemeClr val="accent2"/>
                </a:solidFill>
                <a:latin typeface="Consolas" panose="020B0609020204030204" pitchFamily="49" charset="0"/>
                <a:cs typeface="Consolas" panose="020B0609020204030204" pitchFamily="49" charset="0"/>
              </a:rPr>
              <a:t>lager|wine|beer</a:t>
            </a:r>
            <a:r>
              <a:rPr lang="fr-FR" altLang="en-US" sz="1700" b="1" dirty="0">
                <a:solidFill>
                  <a:schemeClr val="accent2"/>
                </a:solidFill>
                <a:latin typeface="Consolas" panose="020B0609020204030204" pitchFamily="49" charset="0"/>
                <a:cs typeface="Consolas" panose="020B0609020204030204" pitchFamily="49" charset="0"/>
              </a:rPr>
              <a:t>)</a:t>
            </a:r>
            <a:r>
              <a:rPr lang="fr-FR" altLang="en-US" sz="1700" dirty="0">
                <a:solidFill>
                  <a:schemeClr val="bg1"/>
                </a:solidFill>
                <a:latin typeface="Consolas" panose="020B0609020204030204" pitchFamily="49" charset="0"/>
                <a:cs typeface="Consolas" panose="020B0609020204030204" pitchFamily="49" charset="0"/>
              </a:rPr>
              <a:t>"</a:t>
            </a:r>
          </a:p>
        </p:txBody>
      </p:sp>
      <p:sp>
        <p:nvSpPr>
          <p:cNvPr id="7" name="Rectangle 4">
            <a:extLst>
              <a:ext uri="{FF2B5EF4-FFF2-40B4-BE49-F238E27FC236}">
                <a16:creationId xmlns:a16="http://schemas.microsoft.com/office/drawing/2014/main" id="{F2280DF2-C178-C8C8-EB14-D2DB69D08264}"/>
              </a:ext>
            </a:extLst>
          </p:cNvPr>
          <p:cNvSpPr txBox="1">
            <a:spLocks noChangeArrowheads="1"/>
          </p:cNvSpPr>
          <p:nvPr/>
        </p:nvSpPr>
        <p:spPr bwMode="auto">
          <a:xfrm>
            <a:off x="6534860" y="4667840"/>
            <a:ext cx="2593900"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 </a:t>
            </a:r>
            <a:r>
              <a:rPr lang="fr-FR" altLang="en-US" b="1" dirty="0" err="1">
                <a:solidFill>
                  <a:schemeClr val="accent1"/>
                </a:solidFill>
                <a:latin typeface="Consolas" panose="020B0609020204030204" pitchFamily="49" charset="0"/>
                <a:cs typeface="Consolas" panose="020B0609020204030204" pitchFamily="49" charset="0"/>
              </a:rPr>
              <a:t>bottle</a:t>
            </a:r>
            <a:r>
              <a:rPr lang="fr-FR" altLang="en-US" b="1" dirty="0">
                <a:solidFill>
                  <a:schemeClr val="bg1"/>
                </a:solidFill>
                <a:latin typeface="Consolas" panose="020B0609020204030204" pitchFamily="49" charset="0"/>
                <a:cs typeface="Consolas" panose="020B0609020204030204" pitchFamily="49" charset="0"/>
              </a:rPr>
              <a:t> of </a:t>
            </a:r>
            <a:r>
              <a:rPr lang="fr-FR" altLang="en-US" b="1" dirty="0" err="1">
                <a:solidFill>
                  <a:schemeClr val="accent2"/>
                </a:solidFill>
                <a:latin typeface="Consolas" panose="020B0609020204030204" pitchFamily="49" charset="0"/>
                <a:cs typeface="Consolas" panose="020B0609020204030204" pitchFamily="49" charset="0"/>
              </a:rPr>
              <a:t>lager</a:t>
            </a:r>
            <a:r>
              <a:rPr lang="fr-FR" altLang="en-US" dirty="0">
                <a:solidFill>
                  <a:schemeClr val="bg1"/>
                </a:solidFill>
                <a:latin typeface="Consolas" panose="020B0609020204030204" pitchFamily="49" charset="0"/>
                <a:cs typeface="Consolas" panose="020B0609020204030204" pitchFamily="49" charset="0"/>
              </a:rPr>
              <a:t>"</a:t>
            </a:r>
          </a:p>
        </p:txBody>
      </p:sp>
      <p:sp>
        <p:nvSpPr>
          <p:cNvPr id="8" name="Rectangle 4">
            <a:extLst>
              <a:ext uri="{FF2B5EF4-FFF2-40B4-BE49-F238E27FC236}">
                <a16:creationId xmlns:a16="http://schemas.microsoft.com/office/drawing/2014/main" id="{6506EF80-7403-E537-6C7E-6B9E318420D1}"/>
              </a:ext>
            </a:extLst>
          </p:cNvPr>
          <p:cNvSpPr txBox="1">
            <a:spLocks noChangeArrowheads="1"/>
          </p:cNvSpPr>
          <p:nvPr/>
        </p:nvSpPr>
        <p:spPr bwMode="auto">
          <a:xfrm>
            <a:off x="6534860" y="5168520"/>
            <a:ext cx="2589457"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 </a:t>
            </a:r>
            <a:r>
              <a:rPr lang="fr-FR" altLang="en-US" b="1" dirty="0">
                <a:solidFill>
                  <a:schemeClr val="accent1"/>
                </a:solidFill>
                <a:latin typeface="Consolas" panose="020B0609020204030204" pitchFamily="49" charset="0"/>
                <a:cs typeface="Consolas" panose="020B0609020204030204" pitchFamily="49" charset="0"/>
              </a:rPr>
              <a:t>glass</a:t>
            </a:r>
            <a:r>
              <a:rPr lang="fr-FR" altLang="en-US" b="1" dirty="0">
                <a:solidFill>
                  <a:schemeClr val="bg1"/>
                </a:solidFill>
                <a:latin typeface="Consolas" panose="020B0609020204030204" pitchFamily="49" charset="0"/>
                <a:cs typeface="Consolas" panose="020B0609020204030204" pitchFamily="49" charset="0"/>
              </a:rPr>
              <a:t> of </a:t>
            </a:r>
            <a:r>
              <a:rPr lang="fr-FR" altLang="en-US" b="1" dirty="0" err="1">
                <a:solidFill>
                  <a:schemeClr val="accent2"/>
                </a:solidFill>
                <a:latin typeface="Consolas" panose="020B0609020204030204" pitchFamily="49" charset="0"/>
                <a:cs typeface="Consolas" panose="020B0609020204030204" pitchFamily="49" charset="0"/>
              </a:rPr>
              <a:t>wine</a:t>
            </a:r>
            <a:r>
              <a:rPr lang="fr-FR" altLang="en-US" dirty="0">
                <a:solidFill>
                  <a:schemeClr val="bg1"/>
                </a:solidFill>
                <a:latin typeface="Consolas" panose="020B0609020204030204" pitchFamily="49" charset="0"/>
                <a:cs typeface="Consolas" panose="020B0609020204030204" pitchFamily="49" charset="0"/>
              </a:rPr>
              <a:t>"</a:t>
            </a:r>
          </a:p>
        </p:txBody>
      </p:sp>
      <p:sp>
        <p:nvSpPr>
          <p:cNvPr id="9" name="Rectangle 4">
            <a:extLst>
              <a:ext uri="{FF2B5EF4-FFF2-40B4-BE49-F238E27FC236}">
                <a16:creationId xmlns:a16="http://schemas.microsoft.com/office/drawing/2014/main" id="{066D81FD-BE8F-7DBD-0C3F-9ED2C6062132}"/>
              </a:ext>
            </a:extLst>
          </p:cNvPr>
          <p:cNvSpPr txBox="1">
            <a:spLocks noChangeArrowheads="1"/>
          </p:cNvSpPr>
          <p:nvPr/>
        </p:nvSpPr>
        <p:spPr bwMode="auto">
          <a:xfrm>
            <a:off x="6534860" y="5707670"/>
            <a:ext cx="2589457"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 </a:t>
            </a:r>
            <a:r>
              <a:rPr lang="fr-FR" altLang="en-US" b="1" dirty="0" err="1">
                <a:solidFill>
                  <a:schemeClr val="accent1"/>
                </a:solidFill>
                <a:latin typeface="Consolas" panose="020B0609020204030204" pitchFamily="49" charset="0"/>
                <a:cs typeface="Consolas" panose="020B0609020204030204" pitchFamily="49" charset="0"/>
              </a:rPr>
              <a:t>bottle</a:t>
            </a:r>
            <a:r>
              <a:rPr lang="fr-FR" altLang="en-US" b="1" dirty="0">
                <a:solidFill>
                  <a:schemeClr val="bg1"/>
                </a:solidFill>
                <a:latin typeface="Consolas" panose="020B0609020204030204" pitchFamily="49" charset="0"/>
                <a:cs typeface="Consolas" panose="020B0609020204030204" pitchFamily="49" charset="0"/>
              </a:rPr>
              <a:t> of </a:t>
            </a:r>
            <a:r>
              <a:rPr lang="fr-FR" altLang="en-US" b="1" dirty="0" err="1">
                <a:solidFill>
                  <a:schemeClr val="accent2"/>
                </a:solidFill>
                <a:latin typeface="Consolas" panose="020B0609020204030204" pitchFamily="49" charset="0"/>
                <a:cs typeface="Consolas" panose="020B0609020204030204" pitchFamily="49" charset="0"/>
              </a:rPr>
              <a:t>beer</a:t>
            </a:r>
            <a:r>
              <a:rPr lang="fr-FR" altLang="en-US" dirty="0">
                <a:solidFill>
                  <a:schemeClr val="bg1"/>
                </a:solidFill>
                <a:latin typeface="Consolas" panose="020B0609020204030204" pitchFamily="49" charset="0"/>
                <a:cs typeface="Consolas" panose="020B0609020204030204" pitchFamily="49" charset="0"/>
              </a:rPr>
              <a:t>"</a:t>
            </a:r>
          </a:p>
        </p:txBody>
      </p:sp>
      <p:sp>
        <p:nvSpPr>
          <p:cNvPr id="10" name="Rectangle 4">
            <a:extLst>
              <a:ext uri="{FF2B5EF4-FFF2-40B4-BE49-F238E27FC236}">
                <a16:creationId xmlns:a16="http://schemas.microsoft.com/office/drawing/2014/main" id="{26353853-F3AE-BF29-5F7A-C43B2E80F697}"/>
              </a:ext>
            </a:extLst>
          </p:cNvPr>
          <p:cNvSpPr txBox="1">
            <a:spLocks noChangeArrowheads="1"/>
          </p:cNvSpPr>
          <p:nvPr/>
        </p:nvSpPr>
        <p:spPr bwMode="auto">
          <a:xfrm>
            <a:off x="6207248" y="2165137"/>
            <a:ext cx="4247631"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dirty="0" err="1">
                <a:solidFill>
                  <a:schemeClr val="bg1"/>
                </a:solidFill>
                <a:latin typeface="Consolas" panose="020B0609020204030204" pitchFamily="49" charset="0"/>
                <a:cs typeface="Consolas" panose="020B0609020204030204" pitchFamily="49" charset="0"/>
              </a:rPr>
              <a:t>eric</a:t>
            </a:r>
            <a:r>
              <a:rPr lang="fr-FR" altLang="en-US" b="1" dirty="0" err="1">
                <a:solidFill>
                  <a:schemeClr val="accent2"/>
                </a:solidFill>
                <a:latin typeface="Consolas" panose="020B0609020204030204" pitchFamily="49" charset="0"/>
                <a:cs typeface="Consolas" panose="020B0609020204030204" pitchFamily="49" charset="0"/>
              </a:rPr>
              <a:t>|</a:t>
            </a:r>
            <a:r>
              <a:rPr lang="fr-FR" altLang="en-US" dirty="0" err="1">
                <a:solidFill>
                  <a:schemeClr val="bg1"/>
                </a:solidFill>
                <a:latin typeface="Consolas" panose="020B0609020204030204" pitchFamily="49" charset="0"/>
                <a:cs typeface="Consolas" panose="020B0609020204030204" pitchFamily="49" charset="0"/>
              </a:rPr>
              <a:t>graham</a:t>
            </a:r>
            <a:r>
              <a:rPr lang="fr-FR" altLang="en-US" b="1" dirty="0" err="1">
                <a:solidFill>
                  <a:schemeClr val="accent2"/>
                </a:solidFill>
                <a:latin typeface="Consolas" panose="020B0609020204030204" pitchFamily="49" charset="0"/>
                <a:cs typeface="Consolas" panose="020B0609020204030204" pitchFamily="49" charset="0"/>
              </a:rPr>
              <a:t>|</a:t>
            </a:r>
            <a:r>
              <a:rPr lang="fr-FR" altLang="en-US" dirty="0" err="1">
                <a:solidFill>
                  <a:schemeClr val="bg1"/>
                </a:solidFill>
                <a:latin typeface="Consolas" panose="020B0609020204030204" pitchFamily="49" charset="0"/>
                <a:cs typeface="Consolas" panose="020B0609020204030204" pitchFamily="49" charset="0"/>
              </a:rPr>
              <a:t>michael</a:t>
            </a:r>
            <a:r>
              <a:rPr lang="fr-FR" altLang="en-US" b="1" dirty="0" err="1">
                <a:solidFill>
                  <a:schemeClr val="accent2"/>
                </a:solidFill>
                <a:latin typeface="Consolas" panose="020B0609020204030204" pitchFamily="49" charset="0"/>
                <a:cs typeface="Consolas" panose="020B0609020204030204" pitchFamily="49" charset="0"/>
              </a:rPr>
              <a:t>|</a:t>
            </a:r>
            <a:r>
              <a:rPr lang="fr-FR" altLang="en-US" dirty="0" err="1">
                <a:solidFill>
                  <a:schemeClr val="bg1"/>
                </a:solidFill>
                <a:latin typeface="Consolas" panose="020B0609020204030204" pitchFamily="49" charset="0"/>
                <a:cs typeface="Consolas" panose="020B0609020204030204" pitchFamily="49" charset="0"/>
              </a:rPr>
              <a:t>terry</a:t>
            </a:r>
            <a:r>
              <a:rPr lang="fr-FR" altLang="en-US" b="1" dirty="0" err="1">
                <a:solidFill>
                  <a:schemeClr val="accent2"/>
                </a:solidFill>
                <a:latin typeface="Consolas" panose="020B0609020204030204" pitchFamily="49" charset="0"/>
                <a:cs typeface="Consolas" panose="020B0609020204030204" pitchFamily="49" charset="0"/>
              </a:rPr>
              <a:t>|</a:t>
            </a:r>
            <a:r>
              <a:rPr lang="fr-FR" altLang="en-US" dirty="0" err="1">
                <a:solidFill>
                  <a:schemeClr val="bg1"/>
                </a:solidFill>
                <a:latin typeface="Consolas" panose="020B0609020204030204" pitchFamily="49" charset="0"/>
                <a:cs typeface="Consolas" panose="020B0609020204030204" pitchFamily="49" charset="0"/>
              </a:rPr>
              <a:t>john</a:t>
            </a:r>
            <a:r>
              <a:rPr lang="fr-FR" altLang="en-US" dirty="0">
                <a:solidFill>
                  <a:schemeClr val="bg1"/>
                </a:solidFill>
                <a:latin typeface="Consolas" panose="020B0609020204030204" pitchFamily="49" charset="0"/>
                <a:cs typeface="Consolas" panose="020B0609020204030204" pitchFamily="49" charset="0"/>
              </a:rPr>
              <a:t>"</a:t>
            </a:r>
          </a:p>
        </p:txBody>
      </p:sp>
      <p:sp>
        <p:nvSpPr>
          <p:cNvPr id="11" name="Rectangle 4">
            <a:extLst>
              <a:ext uri="{FF2B5EF4-FFF2-40B4-BE49-F238E27FC236}">
                <a16:creationId xmlns:a16="http://schemas.microsoft.com/office/drawing/2014/main" id="{96BD8BFB-0CA5-0784-A217-4A938F1EF90D}"/>
              </a:ext>
            </a:extLst>
          </p:cNvPr>
          <p:cNvSpPr txBox="1">
            <a:spLocks noChangeArrowheads="1"/>
          </p:cNvSpPr>
          <p:nvPr/>
        </p:nvSpPr>
        <p:spPr bwMode="auto">
          <a:xfrm>
            <a:off x="1674776" y="2596736"/>
            <a:ext cx="1369291"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b="1" dirty="0">
                <a:solidFill>
                  <a:schemeClr val="accent1"/>
                </a:solidFill>
                <a:latin typeface="Consolas" panose="020B0609020204030204" pitchFamily="49" charset="0"/>
                <a:cs typeface="Consolas" panose="020B0609020204030204" pitchFamily="49" charset="0"/>
              </a:rPr>
              <a:t>c</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2"/>
                </a:solidFill>
                <a:latin typeface="Consolas" panose="020B0609020204030204" pitchFamily="49" charset="0"/>
                <a:cs typeface="Consolas" panose="020B0609020204030204" pitchFamily="49" charset="0"/>
              </a:rPr>
              <a:t>i</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3"/>
                </a:solidFill>
                <a:latin typeface="Consolas" panose="020B0609020204030204" pitchFamily="49" charset="0"/>
                <a:cs typeface="Consolas" panose="020B0609020204030204" pitchFamily="49" charset="0"/>
              </a:rPr>
              <a:t>v</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2"/>
                </a:solidFill>
                <a:latin typeface="Consolas" panose="020B0609020204030204" pitchFamily="49" charset="0"/>
                <a:cs typeface="Consolas" panose="020B0609020204030204" pitchFamily="49" charset="0"/>
              </a:rPr>
              <a:t>i</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1"/>
                </a:solidFill>
                <a:latin typeface="Consolas" panose="020B0609020204030204" pitchFamily="49" charset="0"/>
                <a:cs typeface="Consolas" panose="020B0609020204030204" pitchFamily="49" charset="0"/>
              </a:rPr>
              <a:t>c</a:t>
            </a:r>
          </a:p>
          <a:p>
            <a:pPr marL="0" indent="0">
              <a:buNone/>
            </a:pPr>
            <a:r>
              <a:rPr lang="fr-FR" altLang="en-US" b="1" dirty="0">
                <a:solidFill>
                  <a:schemeClr val="accent1"/>
                </a:solidFill>
                <a:latin typeface="Consolas" panose="020B0609020204030204" pitchFamily="49" charset="0"/>
                <a:cs typeface="Consolas" panose="020B0609020204030204" pitchFamily="49" charset="0"/>
              </a:rPr>
              <a:t>r</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2"/>
                </a:solidFill>
                <a:latin typeface="Consolas" panose="020B0609020204030204" pitchFamily="49" charset="0"/>
                <a:cs typeface="Consolas" panose="020B0609020204030204" pitchFamily="49" charset="0"/>
              </a:rPr>
              <a:t>o</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3"/>
                </a:solidFill>
                <a:latin typeface="Consolas" panose="020B0609020204030204" pitchFamily="49" charset="0"/>
                <a:cs typeface="Consolas" panose="020B0609020204030204" pitchFamily="49" charset="0"/>
              </a:rPr>
              <a:t>t</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2"/>
                </a:solidFill>
                <a:latin typeface="Consolas" panose="020B0609020204030204" pitchFamily="49" charset="0"/>
                <a:cs typeface="Consolas" panose="020B0609020204030204" pitchFamily="49" charset="0"/>
              </a:rPr>
              <a:t>o</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1"/>
                </a:solidFill>
                <a:latin typeface="Consolas" panose="020B0609020204030204" pitchFamily="49" charset="0"/>
                <a:cs typeface="Consolas" panose="020B0609020204030204" pitchFamily="49" charset="0"/>
              </a:rPr>
              <a:t>r</a:t>
            </a:r>
          </a:p>
          <a:p>
            <a:pPr marL="0" indent="0">
              <a:buNone/>
            </a:pPr>
            <a:r>
              <a:rPr lang="fr-FR" altLang="en-US" b="1" dirty="0">
                <a:solidFill>
                  <a:schemeClr val="accent1"/>
                </a:solidFill>
                <a:latin typeface="Consolas" panose="020B0609020204030204" pitchFamily="49" charset="0"/>
                <a:cs typeface="Consolas" panose="020B0609020204030204" pitchFamily="49" charset="0"/>
              </a:rPr>
              <a:t>m</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2"/>
                </a:solidFill>
                <a:latin typeface="Consolas" panose="020B0609020204030204" pitchFamily="49" charset="0"/>
                <a:cs typeface="Consolas" panose="020B0609020204030204" pitchFamily="49" charset="0"/>
              </a:rPr>
              <a:t>a</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3"/>
                </a:solidFill>
                <a:latin typeface="Consolas" panose="020B0609020204030204" pitchFamily="49" charset="0"/>
                <a:cs typeface="Consolas" panose="020B0609020204030204" pitchFamily="49" charset="0"/>
              </a:rPr>
              <a:t>d</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2"/>
                </a:solidFill>
                <a:latin typeface="Consolas" panose="020B0609020204030204" pitchFamily="49" charset="0"/>
                <a:cs typeface="Consolas" panose="020B0609020204030204" pitchFamily="49" charset="0"/>
              </a:rPr>
              <a:t>a</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1"/>
                </a:solidFill>
                <a:latin typeface="Consolas" panose="020B0609020204030204" pitchFamily="49" charset="0"/>
                <a:cs typeface="Consolas" panose="020B0609020204030204" pitchFamily="49" charset="0"/>
              </a:rPr>
              <a:t>m</a:t>
            </a:r>
          </a:p>
        </p:txBody>
      </p:sp>
      <p:sp>
        <p:nvSpPr>
          <p:cNvPr id="12" name="Rectangle 4">
            <a:extLst>
              <a:ext uri="{FF2B5EF4-FFF2-40B4-BE49-F238E27FC236}">
                <a16:creationId xmlns:a16="http://schemas.microsoft.com/office/drawing/2014/main" id="{939634CD-CB7A-5F55-C0D2-932DDD0E7FE0}"/>
              </a:ext>
            </a:extLst>
          </p:cNvPr>
          <p:cNvSpPr txBox="1">
            <a:spLocks noChangeArrowheads="1"/>
          </p:cNvSpPr>
          <p:nvPr/>
        </p:nvSpPr>
        <p:spPr bwMode="auto">
          <a:xfrm>
            <a:off x="1599832" y="5149870"/>
            <a:ext cx="1585325"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accent1"/>
                </a:solidFill>
                <a:latin typeface="Consolas" panose="020B0609020204030204" pitchFamily="49" charset="0"/>
                <a:cs typeface="Consolas" panose="020B0609020204030204" pitchFamily="49" charset="0"/>
              </a:rPr>
              <a:t>T</a:t>
            </a:r>
            <a:r>
              <a:rPr lang="fr-FR" altLang="en-US" dirty="0">
                <a:solidFill>
                  <a:schemeClr val="bg1"/>
                </a:solidFill>
                <a:latin typeface="Consolas" panose="020B0609020204030204" pitchFamily="49" charset="0"/>
                <a:cs typeface="Consolas" panose="020B0609020204030204" pitchFamily="49" charset="0"/>
              </a:rPr>
              <a:t> E L N E </a:t>
            </a:r>
            <a:r>
              <a:rPr lang="fr-FR" altLang="en-US" dirty="0">
                <a:solidFill>
                  <a:schemeClr val="accent1"/>
                </a:solidFill>
                <a:latin typeface="Consolas" panose="020B0609020204030204" pitchFamily="49" charset="0"/>
                <a:cs typeface="Consolas" panose="020B0609020204030204" pitchFamily="49" charset="0"/>
              </a:rPr>
              <a:t>T</a:t>
            </a:r>
          </a:p>
        </p:txBody>
      </p:sp>
      <p:sp>
        <p:nvSpPr>
          <p:cNvPr id="15" name="Rectangle 4">
            <a:extLst>
              <a:ext uri="{FF2B5EF4-FFF2-40B4-BE49-F238E27FC236}">
                <a16:creationId xmlns:a16="http://schemas.microsoft.com/office/drawing/2014/main" id="{ABC8E2DC-1987-1C84-10D9-B168EDC90FB7}"/>
              </a:ext>
            </a:extLst>
          </p:cNvPr>
          <p:cNvSpPr txBox="1">
            <a:spLocks noChangeArrowheads="1"/>
          </p:cNvSpPr>
          <p:nvPr/>
        </p:nvSpPr>
        <p:spPr bwMode="auto">
          <a:xfrm>
            <a:off x="1306292" y="4056335"/>
            <a:ext cx="2068817"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dirty="0">
                <a:solidFill>
                  <a:schemeClr val="accent1"/>
                </a:solidFill>
                <a:latin typeface="Consolas" panose="020B0609020204030204" pitchFamily="49" charset="0"/>
                <a:cs typeface="Consolas" panose="020B0609020204030204" pitchFamily="49" charset="0"/>
              </a:rPr>
              <a:t>(</a:t>
            </a:r>
            <a:r>
              <a:rPr lang="fr-FR" altLang="en-US" b="1" dirty="0">
                <a:solidFill>
                  <a:schemeClr val="accent1"/>
                </a:solidFill>
                <a:latin typeface="Consolas" panose="020B0609020204030204" pitchFamily="49" charset="0"/>
                <a:cs typeface="Consolas" panose="020B0609020204030204" pitchFamily="49" charset="0"/>
              </a:rPr>
              <a:t>.</a:t>
            </a:r>
            <a:r>
              <a:rPr lang="fr-FR" altLang="en-US" dirty="0">
                <a:solidFill>
                  <a:schemeClr val="accent1"/>
                </a:solidFill>
                <a:latin typeface="Consolas" panose="020B0609020204030204" pitchFamily="49" charset="0"/>
                <a:cs typeface="Consolas" panose="020B0609020204030204" pitchFamily="49" charset="0"/>
              </a:rPr>
              <a:t>)</a:t>
            </a:r>
            <a:r>
              <a:rPr lang="fr-FR" altLang="en-US" dirty="0">
                <a:solidFill>
                  <a:schemeClr val="accent2"/>
                </a:solidFill>
                <a:latin typeface="Consolas" panose="020B0609020204030204" pitchFamily="49" charset="0"/>
                <a:cs typeface="Consolas" panose="020B0609020204030204" pitchFamily="49" charset="0"/>
              </a:rPr>
              <a:t>(</a:t>
            </a:r>
            <a:r>
              <a:rPr lang="fr-FR" altLang="en-US" b="1" dirty="0">
                <a:solidFill>
                  <a:schemeClr val="accent2"/>
                </a:solidFill>
                <a:latin typeface="Consolas" panose="020B0609020204030204" pitchFamily="49" charset="0"/>
                <a:cs typeface="Consolas" panose="020B0609020204030204" pitchFamily="49" charset="0"/>
              </a:rPr>
              <a:t>.</a:t>
            </a:r>
            <a:r>
              <a:rPr lang="fr-FR" altLang="en-US" dirty="0">
                <a:solidFill>
                  <a:schemeClr val="accent2"/>
                </a:solidFill>
                <a:latin typeface="Consolas" panose="020B0609020204030204" pitchFamily="49" charset="0"/>
                <a:cs typeface="Consolas" panose="020B0609020204030204" pitchFamily="49" charset="0"/>
              </a:rPr>
              <a:t>)</a:t>
            </a:r>
            <a:r>
              <a:rPr lang="fr-FR" altLang="en-US" b="1" dirty="0">
                <a:solidFill>
                  <a:schemeClr val="accent3"/>
                </a:solidFill>
                <a:latin typeface="Consolas" panose="020B0609020204030204" pitchFamily="49" charset="0"/>
                <a:cs typeface="Consolas" panose="020B0609020204030204" pitchFamily="49" charset="0"/>
              </a:rPr>
              <a:t>.</a:t>
            </a:r>
            <a:r>
              <a:rPr lang="fr-FR" altLang="en-US" dirty="0">
                <a:solidFill>
                  <a:schemeClr val="accent2"/>
                </a:solidFill>
                <a:latin typeface="Consolas" panose="020B0609020204030204" pitchFamily="49" charset="0"/>
                <a:cs typeface="Consolas" panose="020B0609020204030204" pitchFamily="49" charset="0"/>
              </a:rPr>
              <a:t>\</a:t>
            </a:r>
            <a:r>
              <a:rPr lang="fr-FR" altLang="en-US" b="1" dirty="0">
                <a:solidFill>
                  <a:schemeClr val="accent2"/>
                </a:solidFill>
                <a:latin typeface="Consolas" panose="020B0609020204030204" pitchFamily="49" charset="0"/>
                <a:cs typeface="Consolas" panose="020B0609020204030204" pitchFamily="49" charset="0"/>
              </a:rPr>
              <a:t>2</a:t>
            </a:r>
            <a:r>
              <a:rPr lang="fr-FR" altLang="en-US" dirty="0">
                <a:solidFill>
                  <a:schemeClr val="accent1"/>
                </a:solidFill>
                <a:latin typeface="Consolas" panose="020B0609020204030204" pitchFamily="49" charset="0"/>
                <a:cs typeface="Consolas" panose="020B0609020204030204" pitchFamily="49" charset="0"/>
              </a:rPr>
              <a:t>\</a:t>
            </a:r>
            <a:r>
              <a:rPr lang="fr-FR" altLang="en-US" b="1" dirty="0">
                <a:solidFill>
                  <a:schemeClr val="accent1"/>
                </a:solidFill>
                <a:latin typeface="Consolas" panose="020B0609020204030204" pitchFamily="49" charset="0"/>
                <a:cs typeface="Consolas" panose="020B0609020204030204" pitchFamily="49" charset="0"/>
              </a:rPr>
              <a:t>1</a:t>
            </a:r>
            <a:r>
              <a:rPr lang="fr-FR" altLang="en-US" dirty="0">
                <a:solidFill>
                  <a:schemeClr val="bg1"/>
                </a:solidFill>
                <a:latin typeface="Consolas" panose="020B0609020204030204" pitchFamily="49" charset="0"/>
                <a:cs typeface="Consolas" panose="020B0609020204030204" pitchFamily="49" charset="0"/>
              </a:rPr>
              <a:t>$"</a:t>
            </a:r>
          </a:p>
        </p:txBody>
      </p:sp>
      <p:pic>
        <p:nvPicPr>
          <p:cNvPr id="17" name="Picture 16" descr="A group of people in different poses&#10;&#10;AI-generated content may be incorrect.">
            <a:extLst>
              <a:ext uri="{FF2B5EF4-FFF2-40B4-BE49-F238E27FC236}">
                <a16:creationId xmlns:a16="http://schemas.microsoft.com/office/drawing/2014/main" id="{638ECA9B-1AF8-03B4-4C91-5C314010F8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4196" y="1495631"/>
            <a:ext cx="1697065" cy="681848"/>
          </a:xfrm>
          <a:prstGeom prst="rect">
            <a:avLst/>
          </a:prstGeom>
        </p:spPr>
      </p:pic>
      <p:sp>
        <p:nvSpPr>
          <p:cNvPr id="21" name="Rectangle: Rounded Corners 20">
            <a:extLst>
              <a:ext uri="{FF2B5EF4-FFF2-40B4-BE49-F238E27FC236}">
                <a16:creationId xmlns:a16="http://schemas.microsoft.com/office/drawing/2014/main" id="{E9E8E0F2-B9B5-5323-0290-AC81E100105B}"/>
              </a:ext>
            </a:extLst>
          </p:cNvPr>
          <p:cNvSpPr/>
          <p:nvPr/>
        </p:nvSpPr>
        <p:spPr>
          <a:xfrm>
            <a:off x="1737120" y="2648794"/>
            <a:ext cx="192024" cy="970069"/>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Rounded Corners 21">
            <a:extLst>
              <a:ext uri="{FF2B5EF4-FFF2-40B4-BE49-F238E27FC236}">
                <a16:creationId xmlns:a16="http://schemas.microsoft.com/office/drawing/2014/main" id="{D2B5F536-C6B5-E344-9827-98461BF20F4D}"/>
              </a:ext>
            </a:extLst>
          </p:cNvPr>
          <p:cNvSpPr/>
          <p:nvPr/>
        </p:nvSpPr>
        <p:spPr>
          <a:xfrm>
            <a:off x="1968986" y="2648795"/>
            <a:ext cx="192024" cy="970068"/>
          </a:xfrm>
          <a:prstGeom prst="round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Rounded Corners 22">
            <a:extLst>
              <a:ext uri="{FF2B5EF4-FFF2-40B4-BE49-F238E27FC236}">
                <a16:creationId xmlns:a16="http://schemas.microsoft.com/office/drawing/2014/main" id="{7CA1EB4E-1301-DDE4-268D-0EE5B4306E73}"/>
              </a:ext>
            </a:extLst>
          </p:cNvPr>
          <p:cNvSpPr/>
          <p:nvPr/>
        </p:nvSpPr>
        <p:spPr>
          <a:xfrm>
            <a:off x="2219168" y="2648794"/>
            <a:ext cx="192024" cy="956057"/>
          </a:xfrm>
          <a:prstGeom prst="roundRect">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Arrow Connector 27">
            <a:extLst>
              <a:ext uri="{FF2B5EF4-FFF2-40B4-BE49-F238E27FC236}">
                <a16:creationId xmlns:a16="http://schemas.microsoft.com/office/drawing/2014/main" id="{47ECEB29-59CE-856D-D730-10116273F258}"/>
              </a:ext>
            </a:extLst>
          </p:cNvPr>
          <p:cNvCxnSpPr>
            <a:cxnSpLocks/>
          </p:cNvCxnSpPr>
          <p:nvPr/>
        </p:nvCxnSpPr>
        <p:spPr>
          <a:xfrm>
            <a:off x="1826783" y="3638138"/>
            <a:ext cx="6349" cy="2309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3C3D0F53-A130-F316-A8C5-DA96E8760EE4}"/>
              </a:ext>
            </a:extLst>
          </p:cNvPr>
          <p:cNvCxnSpPr>
            <a:cxnSpLocks/>
          </p:cNvCxnSpPr>
          <p:nvPr/>
        </p:nvCxnSpPr>
        <p:spPr>
          <a:xfrm>
            <a:off x="2053999" y="3632424"/>
            <a:ext cx="136751" cy="23668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F340AFE2-FC25-A0F9-AD6E-398AD3EE9283}"/>
              </a:ext>
            </a:extLst>
          </p:cNvPr>
          <p:cNvCxnSpPr/>
          <p:nvPr/>
        </p:nvCxnSpPr>
        <p:spPr>
          <a:xfrm>
            <a:off x="2943112" y="4392444"/>
            <a:ext cx="0" cy="186748"/>
          </a:xfrm>
          <a:prstGeom prst="line">
            <a:avLst/>
          </a:prstGeom>
          <a:ln w="25400"/>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F34BFFEE-C731-76F9-9B7A-6754AA7E50DF}"/>
              </a:ext>
            </a:extLst>
          </p:cNvPr>
          <p:cNvCxnSpPr/>
          <p:nvPr/>
        </p:nvCxnSpPr>
        <p:spPr>
          <a:xfrm>
            <a:off x="1833132" y="4393974"/>
            <a:ext cx="0" cy="186748"/>
          </a:xfrm>
          <a:prstGeom prst="line">
            <a:avLst/>
          </a:prstGeom>
          <a:ln w="25400"/>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10BE6B1A-9651-8C9E-9B40-C6190C25B049}"/>
              </a:ext>
            </a:extLst>
          </p:cNvPr>
          <p:cNvCxnSpPr>
            <a:cxnSpLocks/>
          </p:cNvCxnSpPr>
          <p:nvPr/>
        </p:nvCxnSpPr>
        <p:spPr>
          <a:xfrm flipH="1">
            <a:off x="1833132" y="4579192"/>
            <a:ext cx="1109980" cy="1530"/>
          </a:xfrm>
          <a:prstGeom prst="line">
            <a:avLst/>
          </a:prstGeom>
          <a:ln w="25400"/>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0A260D14-911A-D3EA-09AA-F764A288AC37}"/>
              </a:ext>
            </a:extLst>
          </p:cNvPr>
          <p:cNvCxnSpPr>
            <a:cxnSpLocks/>
          </p:cNvCxnSpPr>
          <p:nvPr/>
        </p:nvCxnSpPr>
        <p:spPr>
          <a:xfrm>
            <a:off x="2219168" y="4392444"/>
            <a:ext cx="0" cy="93374"/>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AFE84838-9268-DF60-76DC-253E7A796B4D}"/>
              </a:ext>
            </a:extLst>
          </p:cNvPr>
          <p:cNvCxnSpPr>
            <a:cxnSpLocks/>
          </p:cNvCxnSpPr>
          <p:nvPr/>
        </p:nvCxnSpPr>
        <p:spPr>
          <a:xfrm>
            <a:off x="2687842" y="4393974"/>
            <a:ext cx="0" cy="93374"/>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FC444F06-0E97-BFC2-5E19-80A010DA4F18}"/>
              </a:ext>
            </a:extLst>
          </p:cNvPr>
          <p:cNvCxnSpPr>
            <a:cxnSpLocks/>
          </p:cNvCxnSpPr>
          <p:nvPr/>
        </p:nvCxnSpPr>
        <p:spPr>
          <a:xfrm flipH="1">
            <a:off x="2219168" y="4485818"/>
            <a:ext cx="468674" cy="0"/>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sp>
        <p:nvSpPr>
          <p:cNvPr id="51" name="Rectangle 4">
            <a:extLst>
              <a:ext uri="{FF2B5EF4-FFF2-40B4-BE49-F238E27FC236}">
                <a16:creationId xmlns:a16="http://schemas.microsoft.com/office/drawing/2014/main" id="{2CE5724B-861B-FD0E-D654-65F6A8DBBD47}"/>
              </a:ext>
            </a:extLst>
          </p:cNvPr>
          <p:cNvSpPr txBox="1">
            <a:spLocks noChangeArrowheads="1"/>
          </p:cNvSpPr>
          <p:nvPr/>
        </p:nvSpPr>
        <p:spPr bwMode="auto">
          <a:xfrm>
            <a:off x="1306293" y="5696781"/>
            <a:ext cx="196467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dirty="0">
                <a:solidFill>
                  <a:schemeClr val="accent1"/>
                </a:solidFill>
                <a:latin typeface="Consolas" panose="020B0609020204030204" pitchFamily="49" charset="0"/>
                <a:cs typeface="Consolas" panose="020B0609020204030204" pitchFamily="49" charset="0"/>
              </a:rPr>
              <a:t>([</a:t>
            </a:r>
            <a:r>
              <a:rPr lang="fr-FR" altLang="en-US" sz="1600" dirty="0">
                <a:solidFill>
                  <a:schemeClr val="accent1"/>
                </a:solidFill>
                <a:latin typeface="Consolas" panose="020B0609020204030204" pitchFamily="49" charset="0"/>
                <a:cs typeface="Consolas" panose="020B0609020204030204" pitchFamily="49" charset="0"/>
              </a:rPr>
              <a:t>A-Z])</a:t>
            </a:r>
            <a:r>
              <a:rPr lang="fr-FR" altLang="en-US" sz="1600" dirty="0">
                <a:solidFill>
                  <a:schemeClr val="bg1"/>
                </a:solidFill>
                <a:latin typeface="Consolas" panose="020B0609020204030204" pitchFamily="49" charset="0"/>
                <a:cs typeface="Consolas" panose="020B0609020204030204" pitchFamily="49" charset="0"/>
              </a:rPr>
              <a:t>.*</a:t>
            </a:r>
            <a:r>
              <a:rPr lang="fr-FR" altLang="en-US" sz="1600" dirty="0">
                <a:solidFill>
                  <a:schemeClr val="accent1"/>
                </a:solidFill>
                <a:latin typeface="Consolas" panose="020B0609020204030204" pitchFamily="49" charset="0"/>
                <a:cs typeface="Consolas" panose="020B0609020204030204" pitchFamily="49" charset="0"/>
              </a:rPr>
              <a:t>\1</a:t>
            </a:r>
            <a:r>
              <a:rPr lang="fr-FR" altLang="en-US" sz="1600" dirty="0">
                <a:solidFill>
                  <a:schemeClr val="bg1"/>
                </a:solidFill>
                <a:latin typeface="Consolas" panose="020B0609020204030204" pitchFamily="49" charset="0"/>
                <a:cs typeface="Consolas" panose="020B0609020204030204" pitchFamily="49" charset="0"/>
              </a:rPr>
              <a:t>$"</a:t>
            </a:r>
          </a:p>
        </p:txBody>
      </p:sp>
      <p:sp>
        <p:nvSpPr>
          <p:cNvPr id="53" name="Rectangle: Rounded Corners 52">
            <a:extLst>
              <a:ext uri="{FF2B5EF4-FFF2-40B4-BE49-F238E27FC236}">
                <a16:creationId xmlns:a16="http://schemas.microsoft.com/office/drawing/2014/main" id="{AF951857-35B0-C679-491E-215F77AD67A2}"/>
              </a:ext>
            </a:extLst>
          </p:cNvPr>
          <p:cNvSpPr/>
          <p:nvPr/>
        </p:nvSpPr>
        <p:spPr>
          <a:xfrm>
            <a:off x="1651916" y="5173428"/>
            <a:ext cx="192024" cy="246194"/>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5" name="Straight Connector 54">
            <a:extLst>
              <a:ext uri="{FF2B5EF4-FFF2-40B4-BE49-F238E27FC236}">
                <a16:creationId xmlns:a16="http://schemas.microsoft.com/office/drawing/2014/main" id="{BA55055E-E2C5-9AA2-7C2D-282344F0D8CC}"/>
              </a:ext>
            </a:extLst>
          </p:cNvPr>
          <p:cNvCxnSpPr>
            <a:cxnSpLocks/>
          </p:cNvCxnSpPr>
          <p:nvPr/>
        </p:nvCxnSpPr>
        <p:spPr>
          <a:xfrm>
            <a:off x="2794036" y="6038413"/>
            <a:ext cx="0" cy="230902"/>
          </a:xfrm>
          <a:prstGeom prst="line">
            <a:avLst/>
          </a:prstGeom>
          <a:ln w="25400"/>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B503B80A-E1A5-1AD8-0CC6-292423CE2950}"/>
              </a:ext>
            </a:extLst>
          </p:cNvPr>
          <p:cNvCxnSpPr>
            <a:cxnSpLocks/>
          </p:cNvCxnSpPr>
          <p:nvPr/>
        </p:nvCxnSpPr>
        <p:spPr>
          <a:xfrm flipH="1">
            <a:off x="1992428" y="6029227"/>
            <a:ext cx="1481" cy="240088"/>
          </a:xfrm>
          <a:prstGeom prst="line">
            <a:avLst/>
          </a:prstGeom>
          <a:ln w="25400"/>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23569283-6530-BA16-84A8-23BE2B7EBB03}"/>
              </a:ext>
            </a:extLst>
          </p:cNvPr>
          <p:cNvCxnSpPr>
            <a:cxnSpLocks/>
          </p:cNvCxnSpPr>
          <p:nvPr/>
        </p:nvCxnSpPr>
        <p:spPr>
          <a:xfrm flipH="1">
            <a:off x="1993927" y="6269315"/>
            <a:ext cx="800109" cy="0"/>
          </a:xfrm>
          <a:prstGeom prst="line">
            <a:avLst/>
          </a:prstGeom>
          <a:ln w="25400"/>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D87CA237-D617-D2FD-2AF2-1F33BE39D459}"/>
              </a:ext>
            </a:extLst>
          </p:cNvPr>
          <p:cNvCxnSpPr>
            <a:cxnSpLocks/>
          </p:cNvCxnSpPr>
          <p:nvPr/>
        </p:nvCxnSpPr>
        <p:spPr>
          <a:xfrm flipH="1">
            <a:off x="1678429" y="6038413"/>
            <a:ext cx="734905" cy="0"/>
          </a:xfrm>
          <a:prstGeom prst="line">
            <a:avLst/>
          </a:prstGeom>
          <a:ln w="25400"/>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E0995CF5-4512-5ED6-F487-1EC05087EA7B}"/>
              </a:ext>
            </a:extLst>
          </p:cNvPr>
          <p:cNvCxnSpPr>
            <a:cxnSpLocks/>
          </p:cNvCxnSpPr>
          <p:nvPr/>
        </p:nvCxnSpPr>
        <p:spPr>
          <a:xfrm>
            <a:off x="1747928" y="5419622"/>
            <a:ext cx="245981" cy="2578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77EE5C3C-C308-2276-7749-7382B518EA43}"/>
              </a:ext>
            </a:extLst>
          </p:cNvPr>
          <p:cNvSpPr txBox="1"/>
          <p:nvPr/>
        </p:nvSpPr>
        <p:spPr>
          <a:xfrm>
            <a:off x="1593218" y="3799207"/>
            <a:ext cx="467130" cy="338554"/>
          </a:xfrm>
          <a:prstGeom prst="rect">
            <a:avLst/>
          </a:prstGeom>
          <a:noFill/>
        </p:spPr>
        <p:txBody>
          <a:bodyPr wrap="square" rtlCol="0">
            <a:spAutoFit/>
          </a:bodyPr>
          <a:lstStyle/>
          <a:p>
            <a:pPr algn="ctr"/>
            <a:r>
              <a:rPr lang="en-GB" sz="1600" b="1" dirty="0">
                <a:solidFill>
                  <a:schemeClr val="accent1"/>
                </a:solidFill>
              </a:rPr>
              <a:t>G1</a:t>
            </a:r>
          </a:p>
        </p:txBody>
      </p:sp>
      <p:sp>
        <p:nvSpPr>
          <p:cNvPr id="66" name="TextBox 65">
            <a:extLst>
              <a:ext uri="{FF2B5EF4-FFF2-40B4-BE49-F238E27FC236}">
                <a16:creationId xmlns:a16="http://schemas.microsoft.com/office/drawing/2014/main" id="{E2A6E2E2-034D-ADA5-150C-103A0A894101}"/>
              </a:ext>
            </a:extLst>
          </p:cNvPr>
          <p:cNvSpPr txBox="1"/>
          <p:nvPr/>
        </p:nvSpPr>
        <p:spPr>
          <a:xfrm>
            <a:off x="1992428" y="3797677"/>
            <a:ext cx="417253" cy="338554"/>
          </a:xfrm>
          <a:prstGeom prst="rect">
            <a:avLst/>
          </a:prstGeom>
          <a:noFill/>
        </p:spPr>
        <p:txBody>
          <a:bodyPr wrap="square" rtlCol="0">
            <a:spAutoFit/>
          </a:bodyPr>
          <a:lstStyle/>
          <a:p>
            <a:pPr algn="ctr"/>
            <a:r>
              <a:rPr lang="en-GB" sz="1600" b="1" dirty="0">
                <a:solidFill>
                  <a:schemeClr val="accent2"/>
                </a:solidFill>
              </a:rPr>
              <a:t>G2</a:t>
            </a:r>
          </a:p>
        </p:txBody>
      </p:sp>
    </p:spTree>
    <p:extLst>
      <p:ext uri="{BB962C8B-B14F-4D97-AF65-F5344CB8AC3E}">
        <p14:creationId xmlns:p14="http://schemas.microsoft.com/office/powerpoint/2010/main" val="555229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FF7B69-8009-259A-FA6C-F6041022A8B4}"/>
              </a:ext>
            </a:extLst>
          </p:cNvPr>
          <p:cNvSpPr>
            <a:spLocks noGrp="1"/>
          </p:cNvSpPr>
          <p:nvPr>
            <p:ph type="ctrTitle"/>
          </p:nvPr>
        </p:nvSpPr>
        <p:spPr/>
        <p:txBody>
          <a:bodyPr/>
          <a:lstStyle/>
          <a:p>
            <a:r>
              <a:rPr lang="en-GB" dirty="0"/>
              <a:t>Often used for validating data</a:t>
            </a:r>
          </a:p>
        </p:txBody>
      </p:sp>
      <p:sp>
        <p:nvSpPr>
          <p:cNvPr id="7" name="Text Placeholder 6">
            <a:extLst>
              <a:ext uri="{FF2B5EF4-FFF2-40B4-BE49-F238E27FC236}">
                <a16:creationId xmlns:a16="http://schemas.microsoft.com/office/drawing/2014/main" id="{DD69A0A6-BF65-4E4C-E014-88867FA4CDD6}"/>
              </a:ext>
            </a:extLst>
          </p:cNvPr>
          <p:cNvSpPr>
            <a:spLocks noGrp="1"/>
          </p:cNvSpPr>
          <p:nvPr>
            <p:ph type="body" sz="quarter" idx="14"/>
          </p:nvPr>
        </p:nvSpPr>
        <p:spPr/>
        <p:txBody>
          <a:bodyPr/>
          <a:lstStyle/>
          <a:p>
            <a:r>
              <a:rPr lang="en-GB" dirty="0"/>
              <a:t>What would these match?</a:t>
            </a:r>
          </a:p>
          <a:p>
            <a:r>
              <a:rPr lang="en-GB" dirty="0"/>
              <a:t>1.</a:t>
            </a:r>
          </a:p>
          <a:p>
            <a:endParaRPr lang="en-GB" dirty="0"/>
          </a:p>
          <a:p>
            <a:r>
              <a:rPr lang="en-GB" dirty="0"/>
              <a:t>2.</a:t>
            </a:r>
          </a:p>
          <a:p>
            <a:endParaRPr lang="en-GB" dirty="0"/>
          </a:p>
          <a:p>
            <a:r>
              <a:rPr lang="en-GB" dirty="0"/>
              <a:t>3.</a:t>
            </a:r>
          </a:p>
          <a:p>
            <a:endParaRPr lang="en-GB" dirty="0"/>
          </a:p>
          <a:p>
            <a:r>
              <a:rPr lang="en-GB" dirty="0"/>
              <a:t>4.</a:t>
            </a:r>
          </a:p>
          <a:p>
            <a:endParaRPr lang="en-GB" dirty="0"/>
          </a:p>
          <a:p>
            <a:r>
              <a:rPr lang="en-GB" dirty="0"/>
              <a:t>5.</a:t>
            </a:r>
          </a:p>
        </p:txBody>
      </p:sp>
      <p:sp>
        <p:nvSpPr>
          <p:cNvPr id="5" name="Slide Number Placeholder 4">
            <a:extLst>
              <a:ext uri="{FF2B5EF4-FFF2-40B4-BE49-F238E27FC236}">
                <a16:creationId xmlns:a16="http://schemas.microsoft.com/office/drawing/2014/main" id="{C723E57B-942E-A759-ABA4-931D88A7CE87}"/>
              </a:ext>
            </a:extLst>
          </p:cNvPr>
          <p:cNvSpPr>
            <a:spLocks noGrp="1"/>
          </p:cNvSpPr>
          <p:nvPr>
            <p:ph type="sldNum" sz="quarter" idx="12"/>
          </p:nvPr>
        </p:nvSpPr>
        <p:spPr/>
        <p:txBody>
          <a:bodyPr/>
          <a:lstStyle/>
          <a:p>
            <a:fld id="{F3469444-D02B-D446-9CF8-19DEDDE073D1}" type="slidenum">
              <a:rPr lang="en-US" smtClean="0"/>
              <a:pPr/>
              <a:t>7</a:t>
            </a:fld>
            <a:endParaRPr lang="en-US" dirty="0"/>
          </a:p>
        </p:txBody>
      </p:sp>
      <p:sp>
        <p:nvSpPr>
          <p:cNvPr id="8" name="Rectangle 4">
            <a:extLst>
              <a:ext uri="{FF2B5EF4-FFF2-40B4-BE49-F238E27FC236}">
                <a16:creationId xmlns:a16="http://schemas.microsoft.com/office/drawing/2014/main" id="{756DBBE6-CA9B-FA70-8397-42099E081D5E}"/>
              </a:ext>
            </a:extLst>
          </p:cNvPr>
          <p:cNvSpPr txBox="1">
            <a:spLocks noChangeArrowheads="1"/>
          </p:cNvSpPr>
          <p:nvPr/>
        </p:nvSpPr>
        <p:spPr bwMode="auto">
          <a:xfrm>
            <a:off x="972306" y="2168694"/>
            <a:ext cx="6380992"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"[A-Za-z0-9._%+-]+@[A-Za-z0-9.-]+\.[A-Za-z]{2,}"</a:t>
            </a:r>
          </a:p>
        </p:txBody>
      </p:sp>
      <p:sp>
        <p:nvSpPr>
          <p:cNvPr id="9" name="Rectangle 4">
            <a:extLst>
              <a:ext uri="{FF2B5EF4-FFF2-40B4-BE49-F238E27FC236}">
                <a16:creationId xmlns:a16="http://schemas.microsoft.com/office/drawing/2014/main" id="{1D5127B2-D850-15E6-C864-8C27C5E57366}"/>
              </a:ext>
            </a:extLst>
          </p:cNvPr>
          <p:cNvSpPr txBox="1">
            <a:spLocks noChangeArrowheads="1"/>
          </p:cNvSpPr>
          <p:nvPr/>
        </p:nvSpPr>
        <p:spPr bwMode="auto">
          <a:xfrm>
            <a:off x="972306" y="2916552"/>
            <a:ext cx="1725173"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"07[0-9]{9}"</a:t>
            </a:r>
          </a:p>
        </p:txBody>
      </p:sp>
      <p:sp>
        <p:nvSpPr>
          <p:cNvPr id="10" name="Rectangle 4">
            <a:extLst>
              <a:ext uri="{FF2B5EF4-FFF2-40B4-BE49-F238E27FC236}">
                <a16:creationId xmlns:a16="http://schemas.microsoft.com/office/drawing/2014/main" id="{B8A8622C-2225-6540-EDA4-DE593640EB49}"/>
              </a:ext>
            </a:extLst>
          </p:cNvPr>
          <p:cNvSpPr txBox="1">
            <a:spLocks noChangeArrowheads="1"/>
          </p:cNvSpPr>
          <p:nvPr/>
        </p:nvSpPr>
        <p:spPr bwMode="auto">
          <a:xfrm>
            <a:off x="972306" y="3756739"/>
            <a:ext cx="4247630"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"[0-3][0-9]/[0-1][0-9]/[0-9]{4}"</a:t>
            </a:r>
          </a:p>
        </p:txBody>
      </p:sp>
      <p:sp>
        <p:nvSpPr>
          <p:cNvPr id="11" name="Rectangle 4">
            <a:extLst>
              <a:ext uri="{FF2B5EF4-FFF2-40B4-BE49-F238E27FC236}">
                <a16:creationId xmlns:a16="http://schemas.microsoft.com/office/drawing/2014/main" id="{1E605E80-0C2D-6770-CE24-08F59E60465C}"/>
              </a:ext>
            </a:extLst>
          </p:cNvPr>
          <p:cNvSpPr txBox="1">
            <a:spLocks noChangeArrowheads="1"/>
          </p:cNvSpPr>
          <p:nvPr/>
        </p:nvSpPr>
        <p:spPr bwMode="auto">
          <a:xfrm>
            <a:off x="972306" y="4596926"/>
            <a:ext cx="304343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"£[0-9]+(\.[0-9]{2})?"</a:t>
            </a:r>
          </a:p>
        </p:txBody>
      </p:sp>
      <p:sp>
        <p:nvSpPr>
          <p:cNvPr id="12" name="Rectangle 4">
            <a:extLst>
              <a:ext uri="{FF2B5EF4-FFF2-40B4-BE49-F238E27FC236}">
                <a16:creationId xmlns:a16="http://schemas.microsoft.com/office/drawing/2014/main" id="{C01691A8-C9A5-A3FC-EBEA-89C4DE3B2152}"/>
              </a:ext>
            </a:extLst>
          </p:cNvPr>
          <p:cNvSpPr txBox="1">
            <a:spLocks noChangeArrowheads="1"/>
          </p:cNvSpPr>
          <p:nvPr/>
        </p:nvSpPr>
        <p:spPr bwMode="auto">
          <a:xfrm>
            <a:off x="972306" y="5428604"/>
            <a:ext cx="519989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"https?://[A-Za-z0-9.-]+\.[A-Za-z]{2,}"</a:t>
            </a:r>
          </a:p>
        </p:txBody>
      </p:sp>
      <p:pic>
        <p:nvPicPr>
          <p:cNvPr id="15" name="Picture 14" descr="A calendar with a check mark&#10;&#10;AI-generated content may be incorrect.">
            <a:extLst>
              <a:ext uri="{FF2B5EF4-FFF2-40B4-BE49-F238E27FC236}">
                <a16:creationId xmlns:a16="http://schemas.microsoft.com/office/drawing/2014/main" id="{3DB18E9A-C312-EE27-AC0F-E4DF59A546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4512" y="3596890"/>
            <a:ext cx="661329" cy="661329"/>
          </a:xfrm>
          <a:prstGeom prst="rect">
            <a:avLst/>
          </a:prstGeom>
        </p:spPr>
      </p:pic>
      <p:pic>
        <p:nvPicPr>
          <p:cNvPr id="17" name="Picture 16" descr="A blue circle with a white envelope&#10;&#10;AI-generated content may be incorrect.">
            <a:extLst>
              <a:ext uri="{FF2B5EF4-FFF2-40B4-BE49-F238E27FC236}">
                <a16:creationId xmlns:a16="http://schemas.microsoft.com/office/drawing/2014/main" id="{4B711493-9E46-78B1-D851-EB3367BAC5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4513" y="2013079"/>
            <a:ext cx="659324" cy="659324"/>
          </a:xfrm>
          <a:prstGeom prst="rect">
            <a:avLst/>
          </a:prstGeom>
        </p:spPr>
      </p:pic>
      <p:pic>
        <p:nvPicPr>
          <p:cNvPr id="19" name="Picture 18" descr="A blue circle with a white cell phone on it&#10;&#10;AI-generated content may be incorrect.">
            <a:extLst>
              <a:ext uri="{FF2B5EF4-FFF2-40B4-BE49-F238E27FC236}">
                <a16:creationId xmlns:a16="http://schemas.microsoft.com/office/drawing/2014/main" id="{1ACC998E-1B83-E90B-311F-46CCA72360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2160" y="2761458"/>
            <a:ext cx="659325" cy="659325"/>
          </a:xfrm>
          <a:prstGeom prst="rect">
            <a:avLst/>
          </a:prstGeom>
        </p:spPr>
      </p:pic>
      <p:pic>
        <p:nvPicPr>
          <p:cNvPr id="21" name="Picture 20" descr="A price tag with black text&#10;&#10;AI-generated content may be incorrect.">
            <a:extLst>
              <a:ext uri="{FF2B5EF4-FFF2-40B4-BE49-F238E27FC236}">
                <a16:creationId xmlns:a16="http://schemas.microsoft.com/office/drawing/2014/main" id="{65D90899-236F-BD71-E878-E761C9F6DE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04512" y="4434326"/>
            <a:ext cx="659325" cy="659325"/>
          </a:xfrm>
          <a:prstGeom prst="rect">
            <a:avLst/>
          </a:prstGeom>
        </p:spPr>
      </p:pic>
      <p:pic>
        <p:nvPicPr>
          <p:cNvPr id="23" name="Picture 22" descr="A blue globe with a white link in it&#10;&#10;AI-generated content may be incorrect.">
            <a:extLst>
              <a:ext uri="{FF2B5EF4-FFF2-40B4-BE49-F238E27FC236}">
                <a16:creationId xmlns:a16="http://schemas.microsoft.com/office/drawing/2014/main" id="{35B6B441-78A2-6EAC-93B6-DD7C402550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12160" y="5269758"/>
            <a:ext cx="659324" cy="659324"/>
          </a:xfrm>
          <a:prstGeom prst="rect">
            <a:avLst/>
          </a:prstGeom>
        </p:spPr>
      </p:pic>
    </p:spTree>
    <p:extLst>
      <p:ext uri="{BB962C8B-B14F-4D97-AF65-F5344CB8AC3E}">
        <p14:creationId xmlns:p14="http://schemas.microsoft.com/office/powerpoint/2010/main" val="2198745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50C34-4334-3508-29F8-2DA045A70516}"/>
              </a:ext>
            </a:extLst>
          </p:cNvPr>
          <p:cNvSpPr>
            <a:spLocks noGrp="1"/>
          </p:cNvSpPr>
          <p:nvPr>
            <p:ph type="ctrTitle"/>
          </p:nvPr>
        </p:nvSpPr>
        <p:spPr/>
        <p:txBody>
          <a:bodyPr/>
          <a:lstStyle/>
          <a:p>
            <a:r>
              <a:rPr lang="en-GB" dirty="0"/>
              <a:t>re Match Object</a:t>
            </a:r>
          </a:p>
        </p:txBody>
      </p:sp>
      <p:sp>
        <p:nvSpPr>
          <p:cNvPr id="7" name="Text Placeholder 6">
            <a:extLst>
              <a:ext uri="{FF2B5EF4-FFF2-40B4-BE49-F238E27FC236}">
                <a16:creationId xmlns:a16="http://schemas.microsoft.com/office/drawing/2014/main" id="{9993769F-EC62-771D-F072-08035267D32F}"/>
              </a:ext>
            </a:extLst>
          </p:cNvPr>
          <p:cNvSpPr>
            <a:spLocks noGrp="1"/>
          </p:cNvSpPr>
          <p:nvPr>
            <p:ph type="body" sz="quarter" idx="14"/>
          </p:nvPr>
        </p:nvSpPr>
        <p:spPr>
          <a:xfrm>
            <a:off x="443920" y="1557848"/>
            <a:ext cx="5550479" cy="4061405"/>
          </a:xfrm>
        </p:spPr>
        <p:txBody>
          <a:bodyPr/>
          <a:lstStyle/>
          <a:p>
            <a:r>
              <a:rPr lang="en-GB" b="1" dirty="0"/>
              <a:t>Module re provides several functions</a:t>
            </a:r>
          </a:p>
          <a:p>
            <a:pPr marL="285750" indent="-285750">
              <a:buFont typeface="Arial" panose="020B0604020202020204" pitchFamily="34" charset="0"/>
              <a:buChar char="•"/>
            </a:pPr>
            <a:r>
              <a:rPr lang="en-GB" dirty="0"/>
              <a:t>For searching, matching and validation</a:t>
            </a:r>
          </a:p>
          <a:p>
            <a:pPr marL="971550" lvl="1" indent="-285750"/>
            <a:r>
              <a:rPr lang="en-GB" dirty="0"/>
              <a:t>search()	</a:t>
            </a:r>
          </a:p>
          <a:p>
            <a:pPr marL="971550" lvl="1" indent="-285750"/>
            <a:r>
              <a:rPr lang="en-GB" dirty="0"/>
              <a:t>match()</a:t>
            </a:r>
          </a:p>
          <a:p>
            <a:pPr marL="971550" lvl="1" indent="-285750"/>
            <a:r>
              <a:rPr lang="en-GB" dirty="0" err="1"/>
              <a:t>fullmatch</a:t>
            </a:r>
            <a:r>
              <a:rPr lang="en-GB" dirty="0"/>
              <a:t>()</a:t>
            </a:r>
          </a:p>
          <a:p>
            <a:pPr marL="971550" lvl="1" indent="-285750"/>
            <a:r>
              <a:rPr lang="en-GB" dirty="0"/>
              <a:t>Precompiled using compile()</a:t>
            </a:r>
          </a:p>
          <a:p>
            <a:pPr marL="285750" indent="-285750">
              <a:buFont typeface="Arial" panose="020B0604020202020204" pitchFamily="34" charset="0"/>
              <a:buChar char="•"/>
            </a:pPr>
            <a:r>
              <a:rPr lang="en-GB" dirty="0"/>
              <a:t>Returns:</a:t>
            </a:r>
          </a:p>
          <a:p>
            <a:pPr marL="971550" lvl="1" indent="-285750"/>
            <a:r>
              <a:rPr lang="en-GB" b="1" dirty="0"/>
              <a:t>None</a:t>
            </a:r>
            <a:r>
              <a:rPr lang="en-GB" dirty="0"/>
              <a:t> (False) or </a:t>
            </a:r>
            <a:r>
              <a:rPr lang="en-GB" b="1" dirty="0" err="1"/>
              <a:t>re.match</a:t>
            </a:r>
            <a:r>
              <a:rPr lang="en-GB" b="1" dirty="0"/>
              <a:t> </a:t>
            </a:r>
            <a:r>
              <a:rPr lang="en-GB" dirty="0"/>
              <a:t>(True) object</a:t>
            </a:r>
          </a:p>
          <a:p>
            <a:pPr marL="971550" lvl="1" indent="-285750"/>
            <a:r>
              <a:rPr lang="en-GB" dirty="0"/>
              <a:t>Exception </a:t>
            </a:r>
            <a:r>
              <a:rPr lang="en-GB" b="1" dirty="0" err="1"/>
              <a:t>re.error</a:t>
            </a:r>
            <a:r>
              <a:rPr lang="en-GB" b="1" dirty="0"/>
              <a:t> </a:t>
            </a:r>
            <a:r>
              <a:rPr lang="en-GB" dirty="0"/>
              <a:t>on failure</a:t>
            </a:r>
          </a:p>
          <a:p>
            <a:pPr marL="971550" lvl="1" indent="-285750"/>
            <a:r>
              <a:rPr lang="en-GB" dirty="0"/>
              <a:t>Match object provides several methods:</a:t>
            </a:r>
          </a:p>
          <a:p>
            <a:pPr lvl="1" indent="0">
              <a:buNone/>
            </a:pPr>
            <a:endParaRPr lang="en-GB" dirty="0"/>
          </a:p>
        </p:txBody>
      </p:sp>
      <p:sp>
        <p:nvSpPr>
          <p:cNvPr id="8" name="Text Placeholder 7">
            <a:extLst>
              <a:ext uri="{FF2B5EF4-FFF2-40B4-BE49-F238E27FC236}">
                <a16:creationId xmlns:a16="http://schemas.microsoft.com/office/drawing/2014/main" id="{EBF70506-BAEB-DEBA-3FD4-9BBE90F26C67}"/>
              </a:ext>
            </a:extLst>
          </p:cNvPr>
          <p:cNvSpPr>
            <a:spLocks noGrp="1"/>
          </p:cNvSpPr>
          <p:nvPr>
            <p:ph type="body" sz="quarter" idx="15"/>
          </p:nvPr>
        </p:nvSpPr>
        <p:spPr>
          <a:xfrm>
            <a:off x="6108121" y="1557848"/>
            <a:ext cx="5135800" cy="4061405"/>
          </a:xfrm>
        </p:spPr>
        <p:txBody>
          <a:bodyPr/>
          <a:lstStyle/>
          <a:p>
            <a:endParaRPr lang="en-GB" dirty="0"/>
          </a:p>
        </p:txBody>
      </p:sp>
      <p:sp>
        <p:nvSpPr>
          <p:cNvPr id="4" name="Slide Number Placeholder 3">
            <a:extLst>
              <a:ext uri="{FF2B5EF4-FFF2-40B4-BE49-F238E27FC236}">
                <a16:creationId xmlns:a16="http://schemas.microsoft.com/office/drawing/2014/main" id="{036E8497-2AF3-90DA-82C8-4ABD12BFCB34}"/>
              </a:ext>
            </a:extLst>
          </p:cNvPr>
          <p:cNvSpPr>
            <a:spLocks noGrp="1"/>
          </p:cNvSpPr>
          <p:nvPr>
            <p:ph type="sldNum" sz="quarter" idx="12"/>
          </p:nvPr>
        </p:nvSpPr>
        <p:spPr/>
        <p:txBody>
          <a:bodyPr/>
          <a:lstStyle/>
          <a:p>
            <a:fld id="{F3469444-D02B-D446-9CF8-19DEDDE073D1}" type="slidenum">
              <a:rPr lang="en-US" smtClean="0"/>
              <a:pPr/>
              <a:t>8</a:t>
            </a:fld>
            <a:endParaRPr lang="en-US" dirty="0"/>
          </a:p>
        </p:txBody>
      </p:sp>
      <p:pic>
        <p:nvPicPr>
          <p:cNvPr id="14" name="Picture 13" descr="A screenshot of a computer&#10;&#10;AI-generated content may be incorrect.">
            <a:extLst>
              <a:ext uri="{FF2B5EF4-FFF2-40B4-BE49-F238E27FC236}">
                <a16:creationId xmlns:a16="http://schemas.microsoft.com/office/drawing/2014/main" id="{CD811693-44FA-DCF7-4AC2-10F7EF444E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1999081"/>
            <a:ext cx="5933440" cy="2383245"/>
          </a:xfrm>
          <a:prstGeom prst="rect">
            <a:avLst/>
          </a:prstGeom>
        </p:spPr>
      </p:pic>
      <p:sp>
        <p:nvSpPr>
          <p:cNvPr id="15" name="Rectangle 4">
            <a:extLst>
              <a:ext uri="{FF2B5EF4-FFF2-40B4-BE49-F238E27FC236}">
                <a16:creationId xmlns:a16="http://schemas.microsoft.com/office/drawing/2014/main" id="{4F87917C-41BC-21B5-4B7E-05A4568A8389}"/>
              </a:ext>
            </a:extLst>
          </p:cNvPr>
          <p:cNvSpPr txBox="1">
            <a:spLocks noChangeArrowheads="1"/>
          </p:cNvSpPr>
          <p:nvPr/>
        </p:nvSpPr>
        <p:spPr bwMode="auto">
          <a:xfrm>
            <a:off x="1205987" y="4922502"/>
            <a:ext cx="8715253" cy="14742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err="1">
                <a:solidFill>
                  <a:schemeClr val="bg1"/>
                </a:solidFill>
                <a:latin typeface="Consolas" panose="020B0609020204030204" pitchFamily="49" charset="0"/>
                <a:cs typeface="Consolas" panose="020B0609020204030204" pitchFamily="49" charset="0"/>
              </a:rPr>
              <a:t>testy</a:t>
            </a:r>
            <a:r>
              <a:rPr lang="fr-FR" altLang="en-US" dirty="0">
                <a:solidFill>
                  <a:schemeClr val="bg1"/>
                </a:solidFill>
                <a:latin typeface="Consolas" panose="020B0609020204030204" pitchFamily="49" charset="0"/>
                <a:cs typeface="Consolas" panose="020B0609020204030204" pitchFamily="49" charset="0"/>
              </a:rPr>
              <a:t> = "The quick </a:t>
            </a:r>
            <a:r>
              <a:rPr lang="fr-FR" altLang="en-US" dirty="0" err="1">
                <a:solidFill>
                  <a:schemeClr val="bg1"/>
                </a:solidFill>
                <a:latin typeface="Consolas" panose="020B0609020204030204" pitchFamily="49" charset="0"/>
                <a:cs typeface="Consolas" panose="020B0609020204030204" pitchFamily="49" charset="0"/>
              </a:rPr>
              <a:t>brown</a:t>
            </a:r>
            <a:r>
              <a:rPr lang="fr-FR" altLang="en-US" dirty="0">
                <a:solidFill>
                  <a:schemeClr val="bg1"/>
                </a:solidFill>
                <a:latin typeface="Consolas" panose="020B0609020204030204" pitchFamily="49" charset="0"/>
                <a:cs typeface="Consolas" panose="020B0609020204030204" pitchFamily="49" charset="0"/>
              </a:rPr>
              <a:t> fox jumps over the </a:t>
            </a:r>
            <a:r>
              <a:rPr lang="fr-FR" altLang="en-US" dirty="0" err="1">
                <a:solidFill>
                  <a:schemeClr val="bg1"/>
                </a:solidFill>
                <a:latin typeface="Consolas" panose="020B0609020204030204" pitchFamily="49" charset="0"/>
                <a:cs typeface="Consolas" panose="020B0609020204030204" pitchFamily="49" charset="0"/>
              </a:rPr>
              <a:t>lazy</a:t>
            </a:r>
            <a:r>
              <a:rPr lang="fr-FR" altLang="en-US" dirty="0">
                <a:solidFill>
                  <a:schemeClr val="bg1"/>
                </a:solidFill>
                <a:latin typeface="Consolas" panose="020B0609020204030204" pitchFamily="49" charset="0"/>
                <a:cs typeface="Consolas" panose="020B0609020204030204" pitchFamily="49" charset="0"/>
              </a:rPr>
              <a:t> dog"</a:t>
            </a:r>
          </a:p>
          <a:p>
            <a:pPr marL="0" indent="0">
              <a:buNone/>
            </a:pPr>
            <a:r>
              <a:rPr lang="fr-FR" altLang="en-US" dirty="0">
                <a:solidFill>
                  <a:schemeClr val="bg1"/>
                </a:solidFill>
                <a:latin typeface="Consolas" panose="020B0609020204030204" pitchFamily="49" charset="0"/>
                <a:cs typeface="Consolas" panose="020B0609020204030204" pitchFamily="49" charset="0"/>
              </a:rPr>
              <a:t>m = </a:t>
            </a:r>
            <a:r>
              <a:rPr lang="fr-FR" altLang="en-US" dirty="0" err="1">
                <a:solidFill>
                  <a:schemeClr val="bg1"/>
                </a:solidFill>
                <a:latin typeface="Consolas" panose="020B0609020204030204" pitchFamily="49" charset="0"/>
                <a:cs typeface="Consolas" panose="020B0609020204030204" pitchFamily="49" charset="0"/>
              </a:rPr>
              <a:t>re.search</a:t>
            </a:r>
            <a:r>
              <a:rPr lang="fr-FR" altLang="en-US" dirty="0">
                <a:solidFill>
                  <a:schemeClr val="bg1"/>
                </a:solidFill>
                <a:latin typeface="Consolas" panose="020B0609020204030204" pitchFamily="49" charset="0"/>
                <a:cs typeface="Consolas" panose="020B0609020204030204" pitchFamily="49" charset="0"/>
              </a:rPr>
              <a:t>(r"(</a:t>
            </a:r>
            <a:r>
              <a:rPr lang="fr-FR" altLang="en-US" b="1" dirty="0" err="1">
                <a:solidFill>
                  <a:schemeClr val="accent1"/>
                </a:solidFill>
                <a:latin typeface="Consolas" panose="020B0609020204030204" pitchFamily="49" charset="0"/>
                <a:cs typeface="Consolas" panose="020B0609020204030204" pitchFamily="49" charset="0"/>
              </a:rPr>
              <a:t>quick|slow</a:t>
            </a:r>
            <a:r>
              <a:rPr lang="fr-FR" altLang="en-US" dirty="0">
                <a:solidFill>
                  <a:schemeClr val="bg1"/>
                </a:solidFill>
                <a:latin typeface="Consolas" panose="020B0609020204030204" pitchFamily="49" charset="0"/>
                <a:cs typeface="Consolas" panose="020B0609020204030204" pitchFamily="49" charset="0"/>
              </a:rPr>
              <a:t>).*(</a:t>
            </a:r>
            <a:r>
              <a:rPr lang="fr-FR" altLang="en-US" b="1" dirty="0" err="1">
                <a:solidFill>
                  <a:schemeClr val="accent1"/>
                </a:solidFill>
                <a:latin typeface="Consolas" panose="020B0609020204030204" pitchFamily="49" charset="0"/>
                <a:cs typeface="Consolas" panose="020B0609020204030204" pitchFamily="49" charset="0"/>
              </a:rPr>
              <a:t>fox|camel</a:t>
            </a:r>
            <a:r>
              <a:rPr lang="fr-FR" altLang="en-US" dirty="0">
                <a:solidFill>
                  <a:schemeClr val="bg1"/>
                </a:solidFill>
                <a:latin typeface="Consolas" panose="020B0609020204030204" pitchFamily="49" charset="0"/>
                <a:cs typeface="Consolas" panose="020B0609020204030204" pitchFamily="49" charset="0"/>
              </a:rPr>
              <a:t>)", </a:t>
            </a:r>
            <a:r>
              <a:rPr lang="fr-FR" altLang="en-US" dirty="0" err="1">
                <a:solidFill>
                  <a:schemeClr val="bg1"/>
                </a:solidFill>
                <a:latin typeface="Consolas" panose="020B0609020204030204" pitchFamily="49" charset="0"/>
                <a:cs typeface="Consolas" panose="020B0609020204030204" pitchFamily="49" charset="0"/>
              </a:rPr>
              <a:t>testy</a:t>
            </a:r>
            <a:r>
              <a:rPr lang="fr-FR" altLang="en-US" dirty="0">
                <a:solidFill>
                  <a:schemeClr val="bg1"/>
                </a:solidFill>
                <a:latin typeface="Consolas" panose="020B0609020204030204" pitchFamily="49" charset="0"/>
                <a:cs typeface="Consolas" panose="020B0609020204030204" pitchFamily="49" charset="0"/>
              </a:rPr>
              <a:t>)</a:t>
            </a:r>
          </a:p>
          <a:p>
            <a:pPr marL="0" indent="0">
              <a:buNone/>
            </a:pPr>
            <a:r>
              <a:rPr lang="fr-FR" altLang="en-US" dirty="0">
                <a:solidFill>
                  <a:schemeClr val="bg1"/>
                </a:solidFill>
                <a:latin typeface="Consolas" panose="020B0609020204030204" pitchFamily="49" charset="0"/>
                <a:cs typeface="Consolas" panose="020B0609020204030204" pitchFamily="49" charset="0"/>
              </a:rPr>
              <a:t>if m:</a:t>
            </a:r>
          </a:p>
          <a:p>
            <a:pPr marL="0" indent="0">
              <a:buNone/>
            </a:pPr>
            <a:r>
              <a:rPr lang="fr-FR" altLang="en-US" dirty="0">
                <a:solidFill>
                  <a:schemeClr val="bg1"/>
                </a:solidFill>
                <a:latin typeface="Consolas" panose="020B0609020204030204" pitchFamily="49" charset="0"/>
                <a:cs typeface="Consolas" panose="020B0609020204030204" pitchFamily="49" charset="0"/>
              </a:rPr>
              <a:t>    </a:t>
            </a:r>
            <a:r>
              <a:rPr lang="fr-FR" altLang="en-US" dirty="0" err="1">
                <a:solidFill>
                  <a:schemeClr val="bg1"/>
                </a:solidFill>
                <a:latin typeface="Consolas" panose="020B0609020204030204" pitchFamily="49" charset="0"/>
                <a:cs typeface="Consolas" panose="020B0609020204030204" pitchFamily="49" charset="0"/>
              </a:rPr>
              <a:t>print</a:t>
            </a:r>
            <a:r>
              <a:rPr lang="fr-FR" altLang="en-US" dirty="0">
                <a:solidFill>
                  <a:schemeClr val="bg1"/>
                </a:solidFill>
                <a:latin typeface="Consolas" panose="020B0609020204030204" pitchFamily="49" charset="0"/>
                <a:cs typeface="Consolas" panose="020B0609020204030204" pitchFamily="49" charset="0"/>
              </a:rPr>
              <a:t>(</a:t>
            </a:r>
            <a:r>
              <a:rPr lang="fr-FR" altLang="en-US" dirty="0" err="1">
                <a:solidFill>
                  <a:schemeClr val="bg1"/>
                </a:solidFill>
                <a:latin typeface="Consolas" panose="020B0609020204030204" pitchFamily="49" charset="0"/>
                <a:cs typeface="Consolas" panose="020B0609020204030204" pitchFamily="49" charset="0"/>
              </a:rPr>
              <a:t>f"Matched</a:t>
            </a:r>
            <a:r>
              <a:rPr lang="fr-FR" altLang="en-US" dirty="0">
                <a:solidFill>
                  <a:schemeClr val="bg1"/>
                </a:solidFill>
                <a:latin typeface="Consolas" panose="020B0609020204030204" pitchFamily="49" charset="0"/>
                <a:cs typeface="Consolas" panose="020B0609020204030204" pitchFamily="49" charset="0"/>
              </a:rPr>
              <a:t> {</a:t>
            </a:r>
            <a:r>
              <a:rPr lang="fr-FR" altLang="en-US" dirty="0" err="1">
                <a:solidFill>
                  <a:schemeClr val="accent1"/>
                </a:solidFill>
                <a:latin typeface="Consolas" panose="020B0609020204030204" pitchFamily="49" charset="0"/>
                <a:cs typeface="Consolas" panose="020B0609020204030204" pitchFamily="49" charset="0"/>
              </a:rPr>
              <a:t>m.groups</a:t>
            </a:r>
            <a:r>
              <a:rPr lang="fr-FR" altLang="en-US" dirty="0">
                <a:solidFill>
                  <a:schemeClr val="accent1"/>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 </a:t>
            </a:r>
            <a:r>
              <a:rPr lang="fr-FR" altLang="en-US" dirty="0" err="1">
                <a:solidFill>
                  <a:schemeClr val="bg1"/>
                </a:solidFill>
                <a:latin typeface="Consolas" panose="020B0609020204030204" pitchFamily="49" charset="0"/>
                <a:cs typeface="Consolas" panose="020B0609020204030204" pitchFamily="49" charset="0"/>
              </a:rPr>
              <a:t>between</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err="1">
                <a:solidFill>
                  <a:schemeClr val="accent2"/>
                </a:solidFill>
                <a:latin typeface="Consolas" panose="020B0609020204030204" pitchFamily="49" charset="0"/>
                <a:cs typeface="Consolas" panose="020B0609020204030204" pitchFamily="49" charset="0"/>
              </a:rPr>
              <a:t>m.start</a:t>
            </a:r>
            <a:r>
              <a:rPr lang="fr-FR" altLang="en-US" b="1" dirty="0">
                <a:solidFill>
                  <a:schemeClr val="accent2"/>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 and {</a:t>
            </a:r>
            <a:r>
              <a:rPr lang="fr-FR" altLang="en-US" b="1" dirty="0" err="1">
                <a:solidFill>
                  <a:schemeClr val="accent3"/>
                </a:solidFill>
                <a:latin typeface="Consolas" panose="020B0609020204030204" pitchFamily="49" charset="0"/>
                <a:cs typeface="Consolas" panose="020B0609020204030204" pitchFamily="49" charset="0"/>
              </a:rPr>
              <a:t>m.end</a:t>
            </a:r>
            <a:r>
              <a:rPr lang="fr-FR" altLang="en-US" b="1" dirty="0">
                <a:solidFill>
                  <a:schemeClr val="accent3"/>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a:t>
            </a:r>
          </a:p>
        </p:txBody>
      </p:sp>
      <p:sp>
        <p:nvSpPr>
          <p:cNvPr id="16" name="TextBox 15">
            <a:extLst>
              <a:ext uri="{FF2B5EF4-FFF2-40B4-BE49-F238E27FC236}">
                <a16:creationId xmlns:a16="http://schemas.microsoft.com/office/drawing/2014/main" id="{804CA389-9FC2-C553-3702-8AA38552424D}"/>
              </a:ext>
            </a:extLst>
          </p:cNvPr>
          <p:cNvSpPr txBox="1"/>
          <p:nvPr/>
        </p:nvSpPr>
        <p:spPr>
          <a:xfrm>
            <a:off x="5394960" y="6394648"/>
            <a:ext cx="4526280" cy="369332"/>
          </a:xfrm>
          <a:prstGeom prst="rect">
            <a:avLst/>
          </a:prstGeom>
          <a:solidFill>
            <a:schemeClr val="bg1"/>
          </a:solidFill>
          <a:ln>
            <a:solidFill>
              <a:schemeClr val="tx1"/>
            </a:solidFill>
          </a:ln>
        </p:spPr>
        <p:txBody>
          <a:bodyPr wrap="square" rtlCol="0">
            <a:spAutoFit/>
          </a:bodyPr>
          <a:lstStyle/>
          <a:p>
            <a:r>
              <a:rPr lang="en-GB" dirty="0"/>
              <a:t>Matched </a:t>
            </a:r>
            <a:r>
              <a:rPr lang="en-GB" b="1" dirty="0">
                <a:solidFill>
                  <a:schemeClr val="accent1"/>
                </a:solidFill>
              </a:rPr>
              <a:t>('quick', 'fox')</a:t>
            </a:r>
            <a:r>
              <a:rPr lang="en-GB" dirty="0"/>
              <a:t> between </a:t>
            </a:r>
            <a:r>
              <a:rPr lang="en-GB" b="1" dirty="0">
                <a:solidFill>
                  <a:schemeClr val="accent2"/>
                </a:solidFill>
              </a:rPr>
              <a:t>4</a:t>
            </a:r>
            <a:r>
              <a:rPr lang="en-GB" dirty="0"/>
              <a:t> and </a:t>
            </a:r>
            <a:r>
              <a:rPr lang="en-GB" b="1" dirty="0">
                <a:solidFill>
                  <a:schemeClr val="accent3"/>
                </a:solidFill>
              </a:rPr>
              <a:t>19</a:t>
            </a:r>
          </a:p>
        </p:txBody>
      </p:sp>
    </p:spTree>
    <p:extLst>
      <p:ext uri="{BB962C8B-B14F-4D97-AF65-F5344CB8AC3E}">
        <p14:creationId xmlns:p14="http://schemas.microsoft.com/office/powerpoint/2010/main" val="2558684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F2C30-999E-FA19-2D74-9BC8A9B03B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037E8E-35A5-4070-DC4B-7D7B7409ABE0}"/>
              </a:ext>
            </a:extLst>
          </p:cNvPr>
          <p:cNvSpPr>
            <a:spLocks noGrp="1"/>
          </p:cNvSpPr>
          <p:nvPr>
            <p:ph type="ctrTitle"/>
          </p:nvPr>
        </p:nvSpPr>
        <p:spPr>
          <a:xfrm>
            <a:off x="436301" y="500194"/>
            <a:ext cx="10800000" cy="858985"/>
          </a:xfrm>
        </p:spPr>
        <p:txBody>
          <a:bodyPr/>
          <a:lstStyle/>
          <a:p>
            <a:r>
              <a:rPr lang="en-GB" dirty="0"/>
              <a:t>re Substitution</a:t>
            </a:r>
          </a:p>
        </p:txBody>
      </p:sp>
      <p:sp>
        <p:nvSpPr>
          <p:cNvPr id="7" name="Text Placeholder 6">
            <a:extLst>
              <a:ext uri="{FF2B5EF4-FFF2-40B4-BE49-F238E27FC236}">
                <a16:creationId xmlns:a16="http://schemas.microsoft.com/office/drawing/2014/main" id="{2457B569-151F-73A9-A3CE-9EB731BB1344}"/>
              </a:ext>
            </a:extLst>
          </p:cNvPr>
          <p:cNvSpPr>
            <a:spLocks noGrp="1"/>
          </p:cNvSpPr>
          <p:nvPr>
            <p:ph type="body" sz="quarter" idx="14"/>
          </p:nvPr>
        </p:nvSpPr>
        <p:spPr>
          <a:xfrm>
            <a:off x="443921" y="1580708"/>
            <a:ext cx="7686287" cy="4061405"/>
          </a:xfrm>
        </p:spPr>
        <p:txBody>
          <a:bodyPr/>
          <a:lstStyle/>
          <a:p>
            <a:r>
              <a:rPr lang="en-GB" b="1" dirty="0"/>
              <a:t>Module re provides several functions</a:t>
            </a:r>
          </a:p>
          <a:p>
            <a:pPr marL="285750" indent="-285750">
              <a:buFont typeface="Arial" panose="020B0604020202020204" pitchFamily="34" charset="0"/>
              <a:buChar char="•"/>
            </a:pPr>
            <a:r>
              <a:rPr lang="en-GB" dirty="0"/>
              <a:t>For search and substitution</a:t>
            </a:r>
          </a:p>
          <a:p>
            <a:pPr marL="285750" indent="-285750">
              <a:buFont typeface="Arial" panose="020B0604020202020204" pitchFamily="34" charset="0"/>
              <a:buChar char="•"/>
            </a:pPr>
            <a:r>
              <a:rPr lang="en-GB" dirty="0"/>
              <a:t>Returns a modified string</a:t>
            </a:r>
          </a:p>
          <a:p>
            <a:pPr marL="971550" lvl="1" indent="-285750"/>
            <a:r>
              <a:rPr lang="en-GB" b="1" dirty="0"/>
              <a:t>sub</a:t>
            </a:r>
            <a:r>
              <a:rPr lang="en-GB" dirty="0"/>
              <a:t>(pattern, replacement, string[, count, flags])	</a:t>
            </a: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0D0D0D"/>
                </a:solidFill>
                <a:effectLst/>
                <a:uLnTx/>
                <a:uFillTx/>
                <a:latin typeface="Figtree"/>
                <a:ea typeface="+mn-ea"/>
                <a:cs typeface="+mn-cs"/>
              </a:rPr>
              <a:t>Returns a tuple of (modified string, </a:t>
            </a:r>
            <a:r>
              <a:rPr kumimoji="0" lang="en-GB" sz="1800" b="0" i="0" u="none" strike="noStrike" kern="1200" cap="none" spc="0" normalizeH="0" baseline="0" noProof="0" dirty="0" err="1">
                <a:ln>
                  <a:noFill/>
                </a:ln>
                <a:solidFill>
                  <a:srgbClr val="0D0D0D"/>
                </a:solidFill>
                <a:effectLst/>
                <a:uLnTx/>
                <a:uFillTx/>
                <a:latin typeface="Figtree"/>
                <a:ea typeface="+mn-ea"/>
                <a:cs typeface="+mn-cs"/>
              </a:rPr>
              <a:t>num</a:t>
            </a:r>
            <a:r>
              <a:rPr kumimoji="0" lang="en-GB" sz="1800" b="0" i="0" u="none" strike="noStrike" kern="1200" cap="none" spc="0" normalizeH="0" baseline="0" noProof="0" dirty="0">
                <a:ln>
                  <a:noFill/>
                </a:ln>
                <a:solidFill>
                  <a:srgbClr val="0D0D0D"/>
                </a:solidFill>
                <a:effectLst/>
                <a:uLnTx/>
                <a:uFillTx/>
                <a:latin typeface="Figtree"/>
                <a:ea typeface="+mn-ea"/>
                <a:cs typeface="+mn-cs"/>
              </a:rPr>
              <a:t> of changes)</a:t>
            </a:r>
            <a:endParaRPr lang="en-GB" dirty="0"/>
          </a:p>
          <a:p>
            <a:pPr marL="971550" lvl="1" indent="-285750"/>
            <a:r>
              <a:rPr lang="en-GB" b="1" dirty="0" err="1"/>
              <a:t>subn</a:t>
            </a:r>
            <a:r>
              <a:rPr lang="en-GB" dirty="0"/>
              <a:t>(pattern, replacement, string[, count, flags])</a:t>
            </a:r>
          </a:p>
          <a:p>
            <a:pPr marL="971550" lvl="1" indent="-285750"/>
            <a:r>
              <a:rPr lang="en-GB" dirty="0"/>
              <a:t>Optional count determines occurrence to modify</a:t>
            </a:r>
          </a:p>
          <a:p>
            <a:pPr marL="971550" lvl="1" indent="-285750"/>
            <a:r>
              <a:rPr lang="en-GB" dirty="0"/>
              <a:t>Precompiled using compile()</a:t>
            </a:r>
          </a:p>
        </p:txBody>
      </p:sp>
      <p:sp>
        <p:nvSpPr>
          <p:cNvPr id="4" name="Slide Number Placeholder 3">
            <a:extLst>
              <a:ext uri="{FF2B5EF4-FFF2-40B4-BE49-F238E27FC236}">
                <a16:creationId xmlns:a16="http://schemas.microsoft.com/office/drawing/2014/main" id="{31DDE22F-F5D3-5B8E-A5E3-9023E705801E}"/>
              </a:ext>
            </a:extLst>
          </p:cNvPr>
          <p:cNvSpPr>
            <a:spLocks noGrp="1"/>
          </p:cNvSpPr>
          <p:nvPr>
            <p:ph type="sldNum" sz="quarter" idx="12"/>
          </p:nvPr>
        </p:nvSpPr>
        <p:spPr/>
        <p:txBody>
          <a:bodyPr/>
          <a:lstStyle/>
          <a:p>
            <a:fld id="{F3469444-D02B-D446-9CF8-19DEDDE073D1}" type="slidenum">
              <a:rPr lang="en-US" smtClean="0"/>
              <a:pPr/>
              <a:t>9</a:t>
            </a:fld>
            <a:endParaRPr lang="en-US" dirty="0"/>
          </a:p>
        </p:txBody>
      </p:sp>
      <p:sp>
        <p:nvSpPr>
          <p:cNvPr id="15" name="Rectangle 4">
            <a:extLst>
              <a:ext uri="{FF2B5EF4-FFF2-40B4-BE49-F238E27FC236}">
                <a16:creationId xmlns:a16="http://schemas.microsoft.com/office/drawing/2014/main" id="{8FEC06BB-DA93-404A-FF41-9470CB6CAEF7}"/>
              </a:ext>
            </a:extLst>
          </p:cNvPr>
          <p:cNvSpPr txBox="1">
            <a:spLocks noChangeArrowheads="1"/>
          </p:cNvSpPr>
          <p:nvPr/>
        </p:nvSpPr>
        <p:spPr bwMode="auto">
          <a:xfrm>
            <a:off x="1205988" y="4421807"/>
            <a:ext cx="5804412" cy="2229328"/>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line = "</a:t>
            </a:r>
            <a:r>
              <a:rPr lang="fr-FR" altLang="en-US" b="1" dirty="0">
                <a:solidFill>
                  <a:schemeClr val="accent1"/>
                </a:solidFill>
                <a:latin typeface="Consolas" panose="020B0609020204030204" pitchFamily="49" charset="0"/>
                <a:cs typeface="Consolas" panose="020B0609020204030204" pitchFamily="49" charset="0"/>
              </a:rPr>
              <a:t>Perl</a:t>
            </a:r>
            <a:r>
              <a:rPr lang="fr-FR" altLang="en-US" dirty="0">
                <a:solidFill>
                  <a:schemeClr val="bg1"/>
                </a:solidFill>
                <a:latin typeface="Consolas" panose="020B0609020204030204" pitchFamily="49" charset="0"/>
                <a:cs typeface="Consolas" panose="020B0609020204030204" pitchFamily="49" charset="0"/>
              </a:rPr>
              <a:t> for </a:t>
            </a:r>
            <a:r>
              <a:rPr lang="fr-FR" altLang="en-US" b="1" dirty="0">
                <a:solidFill>
                  <a:schemeClr val="accent1"/>
                </a:solidFill>
                <a:latin typeface="Consolas" panose="020B0609020204030204" pitchFamily="49" charset="0"/>
                <a:cs typeface="Consolas" panose="020B0609020204030204" pitchFamily="49" charset="0"/>
              </a:rPr>
              <a:t>Perl</a:t>
            </a:r>
            <a:r>
              <a:rPr lang="fr-FR" altLang="en-US" dirty="0">
                <a:solidFill>
                  <a:schemeClr val="bg1"/>
                </a:solidFill>
                <a:latin typeface="Consolas" panose="020B0609020204030204" pitchFamily="49" charset="0"/>
                <a:cs typeface="Consolas" panose="020B0609020204030204" pitchFamily="49" charset="0"/>
              </a:rPr>
              <a:t> </a:t>
            </a:r>
            <a:r>
              <a:rPr lang="fr-FR" altLang="en-US" dirty="0" err="1">
                <a:solidFill>
                  <a:schemeClr val="bg1"/>
                </a:solidFill>
                <a:latin typeface="Consolas" panose="020B0609020204030204" pitchFamily="49" charset="0"/>
                <a:cs typeface="Consolas" panose="020B0609020204030204" pitchFamily="49" charset="0"/>
              </a:rPr>
              <a:t>Programmers</a:t>
            </a:r>
            <a:r>
              <a:rPr lang="fr-FR" altLang="en-US" dirty="0">
                <a:solidFill>
                  <a:schemeClr val="bg1"/>
                </a:solidFill>
                <a:latin typeface="Consolas" panose="020B0609020204030204" pitchFamily="49" charset="0"/>
                <a:cs typeface="Consolas" panose="020B0609020204030204" pitchFamily="49" charset="0"/>
              </a:rPr>
              <a:t>"</a:t>
            </a:r>
          </a:p>
          <a:p>
            <a:pPr marL="0" indent="0">
              <a:buNone/>
            </a:pPr>
            <a:r>
              <a:rPr lang="fr-FR" altLang="en-US" dirty="0" err="1">
                <a:solidFill>
                  <a:schemeClr val="bg1"/>
                </a:solidFill>
                <a:latin typeface="Consolas" panose="020B0609020204030204" pitchFamily="49" charset="0"/>
                <a:cs typeface="Consolas" panose="020B0609020204030204" pitchFamily="49" charset="0"/>
              </a:rPr>
              <a:t>cs</a:t>
            </a:r>
            <a:r>
              <a:rPr lang="fr-FR" altLang="en-US" dirty="0">
                <a:solidFill>
                  <a:schemeClr val="bg1"/>
                </a:solidFill>
                <a:latin typeface="Consolas" panose="020B0609020204030204" pitchFamily="49" charset="0"/>
                <a:cs typeface="Consolas" panose="020B0609020204030204" pitchFamily="49" charset="0"/>
              </a:rPr>
              <a:t>, </a:t>
            </a:r>
            <a:r>
              <a:rPr lang="fr-FR" altLang="en-US" dirty="0" err="1">
                <a:solidFill>
                  <a:schemeClr val="bg1"/>
                </a:solidFill>
                <a:latin typeface="Consolas" panose="020B0609020204030204" pitchFamily="49" charset="0"/>
                <a:cs typeface="Consolas" panose="020B0609020204030204" pitchFamily="49" charset="0"/>
              </a:rPr>
              <a:t>num</a:t>
            </a:r>
            <a:r>
              <a:rPr lang="fr-FR" altLang="en-US" dirty="0">
                <a:solidFill>
                  <a:schemeClr val="bg1"/>
                </a:solidFill>
                <a:latin typeface="Consolas" panose="020B0609020204030204" pitchFamily="49" charset="0"/>
                <a:cs typeface="Consolas" panose="020B0609020204030204" pitchFamily="49" charset="0"/>
              </a:rPr>
              <a:t> = </a:t>
            </a:r>
            <a:r>
              <a:rPr lang="fr-FR" altLang="en-US" dirty="0" err="1">
                <a:solidFill>
                  <a:schemeClr val="bg1">
                    <a:lumMod val="95000"/>
                  </a:schemeClr>
                </a:solidFill>
                <a:latin typeface="Consolas" panose="020B0609020204030204" pitchFamily="49" charset="0"/>
                <a:cs typeface="Consolas" panose="020B0609020204030204" pitchFamily="49" charset="0"/>
              </a:rPr>
              <a:t>re.subn</a:t>
            </a:r>
            <a:r>
              <a:rPr lang="fr-FR" altLang="en-US" dirty="0">
                <a:solidFill>
                  <a:schemeClr val="bg1">
                    <a:lumMod val="95000"/>
                  </a:schemeClr>
                </a:solidFill>
                <a:latin typeface="Consolas" panose="020B0609020204030204" pitchFamily="49" charset="0"/>
                <a:cs typeface="Consolas" panose="020B0609020204030204" pitchFamily="49" charset="0"/>
              </a:rPr>
              <a:t>("</a:t>
            </a:r>
            <a:r>
              <a:rPr lang="fr-FR" altLang="en-US" b="1" dirty="0">
                <a:solidFill>
                  <a:schemeClr val="accent1"/>
                </a:solidFill>
                <a:latin typeface="Consolas" panose="020B0609020204030204" pitchFamily="49" charset="0"/>
                <a:cs typeface="Consolas" panose="020B0609020204030204" pitchFamily="49" charset="0"/>
              </a:rPr>
              <a:t>Perl</a:t>
            </a:r>
            <a:r>
              <a:rPr lang="fr-FR" altLang="en-US" dirty="0">
                <a:solidFill>
                  <a:schemeClr val="bg1">
                    <a:lumMod val="95000"/>
                  </a:schemeClr>
                </a:solidFill>
                <a:latin typeface="Consolas" panose="020B0609020204030204" pitchFamily="49" charset="0"/>
                <a:cs typeface="Consolas" panose="020B0609020204030204" pitchFamily="49" charset="0"/>
              </a:rPr>
              <a:t>", "</a:t>
            </a:r>
            <a:r>
              <a:rPr lang="fr-FR" altLang="en-US" b="1" dirty="0">
                <a:solidFill>
                  <a:schemeClr val="accent2"/>
                </a:solidFill>
                <a:latin typeface="Consolas" panose="020B0609020204030204" pitchFamily="49" charset="0"/>
                <a:cs typeface="Consolas" panose="020B0609020204030204" pitchFamily="49" charset="0"/>
              </a:rPr>
              <a:t>Python</a:t>
            </a:r>
            <a:r>
              <a:rPr lang="fr-FR" altLang="en-US" dirty="0">
                <a:solidFill>
                  <a:schemeClr val="bg1">
                    <a:lumMod val="95000"/>
                  </a:schemeClr>
                </a:solidFill>
                <a:latin typeface="Consolas" panose="020B0609020204030204" pitchFamily="49" charset="0"/>
                <a:cs typeface="Consolas" panose="020B0609020204030204" pitchFamily="49" charset="0"/>
              </a:rPr>
              <a:t>", line)</a:t>
            </a:r>
          </a:p>
          <a:p>
            <a:pPr marL="0" indent="0">
              <a:buNone/>
            </a:pPr>
            <a:r>
              <a:rPr lang="fr-FR" altLang="en-US" dirty="0">
                <a:solidFill>
                  <a:schemeClr val="bg1"/>
                </a:solidFill>
                <a:latin typeface="Consolas" panose="020B0609020204030204" pitchFamily="49" charset="0"/>
                <a:cs typeface="Consolas" panose="020B0609020204030204" pitchFamily="49" charset="0"/>
              </a:rPr>
              <a:t>if </a:t>
            </a:r>
            <a:r>
              <a:rPr lang="fr-FR" altLang="en-US" dirty="0" err="1">
                <a:solidFill>
                  <a:schemeClr val="bg1"/>
                </a:solidFill>
                <a:latin typeface="Consolas" panose="020B0609020204030204" pitchFamily="49" charset="0"/>
                <a:cs typeface="Consolas" panose="020B0609020204030204" pitchFamily="49" charset="0"/>
              </a:rPr>
              <a:t>num</a:t>
            </a:r>
            <a:r>
              <a:rPr lang="fr-FR" altLang="en-US" dirty="0">
                <a:solidFill>
                  <a:schemeClr val="bg1"/>
                </a:solidFill>
                <a:latin typeface="Consolas" panose="020B0609020204030204" pitchFamily="49" charset="0"/>
                <a:cs typeface="Consolas" panose="020B0609020204030204" pitchFamily="49" charset="0"/>
              </a:rPr>
              <a:t>: </a:t>
            </a:r>
            <a:r>
              <a:rPr lang="fr-FR" altLang="en-US" dirty="0" err="1">
                <a:solidFill>
                  <a:schemeClr val="bg1"/>
                </a:solidFill>
                <a:latin typeface="Consolas" panose="020B0609020204030204" pitchFamily="49" charset="0"/>
                <a:cs typeface="Consolas" panose="020B0609020204030204" pitchFamily="49" charset="0"/>
              </a:rPr>
              <a:t>print</a:t>
            </a:r>
            <a:r>
              <a:rPr lang="fr-FR" altLang="en-US" dirty="0">
                <a:solidFill>
                  <a:schemeClr val="bg1"/>
                </a:solidFill>
                <a:latin typeface="Consolas" panose="020B0609020204030204" pitchFamily="49" charset="0"/>
                <a:cs typeface="Consolas" panose="020B0609020204030204" pitchFamily="49" charset="0"/>
              </a:rPr>
              <a:t>(</a:t>
            </a:r>
            <a:r>
              <a:rPr lang="fr-FR" altLang="en-US" dirty="0" err="1">
                <a:solidFill>
                  <a:schemeClr val="bg1"/>
                </a:solidFill>
                <a:latin typeface="Consolas" panose="020B0609020204030204" pitchFamily="49" charset="0"/>
                <a:cs typeface="Consolas" panose="020B0609020204030204" pitchFamily="49" charset="0"/>
              </a:rPr>
              <a:t>cs</a:t>
            </a:r>
            <a:r>
              <a:rPr lang="fr-FR" altLang="en-US" dirty="0">
                <a:solidFill>
                  <a:schemeClr val="bg1"/>
                </a:solidFill>
                <a:latin typeface="Consolas" panose="020B0609020204030204" pitchFamily="49" charset="0"/>
                <a:cs typeface="Consolas" panose="020B0609020204030204" pitchFamily="49" charset="0"/>
              </a:rPr>
              <a:t>)</a:t>
            </a:r>
          </a:p>
          <a:p>
            <a:pPr marL="0" indent="0">
              <a:buNone/>
            </a:pPr>
            <a:endParaRPr lang="fr-FR" altLang="en-US" dirty="0">
              <a:solidFill>
                <a:schemeClr val="bg1"/>
              </a:solidFill>
              <a:latin typeface="Consolas" panose="020B0609020204030204" pitchFamily="49" charset="0"/>
              <a:cs typeface="Consolas" panose="020B0609020204030204" pitchFamily="49" charset="0"/>
            </a:endParaRPr>
          </a:p>
          <a:p>
            <a:pPr marL="0" indent="0">
              <a:buNone/>
            </a:pPr>
            <a:r>
              <a:rPr lang="fr-FR" altLang="en-US" dirty="0" err="1">
                <a:solidFill>
                  <a:schemeClr val="bg1"/>
                </a:solidFill>
                <a:latin typeface="Consolas" panose="020B0609020204030204" pitchFamily="49" charset="0"/>
                <a:cs typeface="Consolas" panose="020B0609020204030204" pitchFamily="49" charset="0"/>
              </a:rPr>
              <a:t>cs</a:t>
            </a:r>
            <a:r>
              <a:rPr lang="fr-FR" altLang="en-US" dirty="0">
                <a:solidFill>
                  <a:schemeClr val="bg1"/>
                </a:solidFill>
                <a:latin typeface="Consolas" panose="020B0609020204030204" pitchFamily="49" charset="0"/>
                <a:cs typeface="Consolas" panose="020B0609020204030204" pitchFamily="49" charset="0"/>
              </a:rPr>
              <a:t>, </a:t>
            </a:r>
            <a:r>
              <a:rPr lang="fr-FR" altLang="en-US" dirty="0" err="1">
                <a:solidFill>
                  <a:schemeClr val="bg1"/>
                </a:solidFill>
                <a:latin typeface="Consolas" panose="020B0609020204030204" pitchFamily="49" charset="0"/>
                <a:cs typeface="Consolas" panose="020B0609020204030204" pitchFamily="49" charset="0"/>
              </a:rPr>
              <a:t>num</a:t>
            </a:r>
            <a:r>
              <a:rPr lang="fr-FR" altLang="en-US" dirty="0">
                <a:solidFill>
                  <a:schemeClr val="bg1"/>
                </a:solidFill>
                <a:latin typeface="Consolas" panose="020B0609020204030204" pitchFamily="49" charset="0"/>
                <a:cs typeface="Consolas" panose="020B0609020204030204" pitchFamily="49" charset="0"/>
              </a:rPr>
              <a:t> = </a:t>
            </a:r>
            <a:r>
              <a:rPr lang="fr-FR" altLang="en-US" dirty="0" err="1">
                <a:solidFill>
                  <a:schemeClr val="bg1">
                    <a:lumMod val="95000"/>
                  </a:schemeClr>
                </a:solidFill>
                <a:latin typeface="Consolas" panose="020B0609020204030204" pitchFamily="49" charset="0"/>
                <a:cs typeface="Consolas" panose="020B0609020204030204" pitchFamily="49" charset="0"/>
              </a:rPr>
              <a:t>re.subn</a:t>
            </a:r>
            <a:r>
              <a:rPr lang="fr-FR" altLang="en-US" dirty="0">
                <a:solidFill>
                  <a:schemeClr val="bg1">
                    <a:lumMod val="95000"/>
                  </a:schemeClr>
                </a:solidFill>
                <a:latin typeface="Consolas" panose="020B0609020204030204" pitchFamily="49" charset="0"/>
                <a:cs typeface="Consolas" panose="020B0609020204030204" pitchFamily="49" charset="0"/>
              </a:rPr>
              <a:t>("</a:t>
            </a:r>
            <a:r>
              <a:rPr lang="fr-FR" altLang="en-US" b="1" dirty="0">
                <a:solidFill>
                  <a:schemeClr val="accent1"/>
                </a:solidFill>
                <a:latin typeface="Consolas" panose="020B0609020204030204" pitchFamily="49" charset="0"/>
                <a:cs typeface="Consolas" panose="020B0609020204030204" pitchFamily="49" charset="0"/>
              </a:rPr>
              <a:t>Perl</a:t>
            </a:r>
            <a:r>
              <a:rPr lang="fr-FR" altLang="en-US" dirty="0">
                <a:solidFill>
                  <a:schemeClr val="bg1">
                    <a:lumMod val="95000"/>
                  </a:schemeClr>
                </a:solidFill>
                <a:latin typeface="Consolas" panose="020B0609020204030204" pitchFamily="49" charset="0"/>
                <a:cs typeface="Consolas" panose="020B0609020204030204" pitchFamily="49" charset="0"/>
              </a:rPr>
              <a:t>", "</a:t>
            </a:r>
            <a:r>
              <a:rPr lang="fr-FR" altLang="en-US" b="1" dirty="0">
                <a:solidFill>
                  <a:schemeClr val="accent2"/>
                </a:solidFill>
                <a:latin typeface="Consolas" panose="020B0609020204030204" pitchFamily="49" charset="0"/>
                <a:cs typeface="Consolas" panose="020B0609020204030204" pitchFamily="49" charset="0"/>
              </a:rPr>
              <a:t>Python</a:t>
            </a:r>
            <a:r>
              <a:rPr lang="fr-FR" altLang="en-US" dirty="0">
                <a:solidFill>
                  <a:schemeClr val="bg1">
                    <a:lumMod val="95000"/>
                  </a:schemeClr>
                </a:solidFill>
                <a:latin typeface="Consolas" panose="020B0609020204030204" pitchFamily="49" charset="0"/>
                <a:cs typeface="Consolas" panose="020B0609020204030204" pitchFamily="49" charset="0"/>
              </a:rPr>
              <a:t>", line, </a:t>
            </a:r>
            <a:r>
              <a:rPr lang="fr-FR" altLang="en-US" b="1" dirty="0">
                <a:solidFill>
                  <a:schemeClr val="accent3"/>
                </a:solidFill>
                <a:latin typeface="Consolas" panose="020B0609020204030204" pitchFamily="49" charset="0"/>
                <a:cs typeface="Consolas" panose="020B0609020204030204" pitchFamily="49" charset="0"/>
              </a:rPr>
              <a:t>1</a:t>
            </a:r>
            <a:r>
              <a:rPr lang="fr-FR" altLang="en-US" dirty="0">
                <a:solidFill>
                  <a:schemeClr val="bg1">
                    <a:lumMod val="95000"/>
                  </a:schemeClr>
                </a:solidFill>
                <a:latin typeface="Consolas" panose="020B0609020204030204" pitchFamily="49" charset="0"/>
                <a:cs typeface="Consolas" panose="020B0609020204030204" pitchFamily="49" charset="0"/>
              </a:rPr>
              <a:t>)</a:t>
            </a:r>
          </a:p>
          <a:p>
            <a:pPr marL="0" indent="0">
              <a:buNone/>
            </a:pPr>
            <a:r>
              <a:rPr lang="fr-FR" altLang="en-US" dirty="0">
                <a:solidFill>
                  <a:schemeClr val="bg1"/>
                </a:solidFill>
                <a:latin typeface="Consolas" panose="020B0609020204030204" pitchFamily="49" charset="0"/>
                <a:cs typeface="Consolas" panose="020B0609020204030204" pitchFamily="49" charset="0"/>
              </a:rPr>
              <a:t>if </a:t>
            </a:r>
            <a:r>
              <a:rPr lang="fr-FR" altLang="en-US" dirty="0" err="1">
                <a:solidFill>
                  <a:schemeClr val="bg1"/>
                </a:solidFill>
                <a:latin typeface="Consolas" panose="020B0609020204030204" pitchFamily="49" charset="0"/>
                <a:cs typeface="Consolas" panose="020B0609020204030204" pitchFamily="49" charset="0"/>
              </a:rPr>
              <a:t>num</a:t>
            </a:r>
            <a:r>
              <a:rPr lang="fr-FR" altLang="en-US" dirty="0">
                <a:solidFill>
                  <a:schemeClr val="bg1"/>
                </a:solidFill>
                <a:latin typeface="Consolas" panose="020B0609020204030204" pitchFamily="49" charset="0"/>
                <a:cs typeface="Consolas" panose="020B0609020204030204" pitchFamily="49" charset="0"/>
              </a:rPr>
              <a:t>: </a:t>
            </a:r>
            <a:r>
              <a:rPr lang="fr-FR" altLang="en-US" dirty="0" err="1">
                <a:solidFill>
                  <a:schemeClr val="bg1"/>
                </a:solidFill>
                <a:latin typeface="Consolas" panose="020B0609020204030204" pitchFamily="49" charset="0"/>
                <a:cs typeface="Consolas" panose="020B0609020204030204" pitchFamily="49" charset="0"/>
              </a:rPr>
              <a:t>print</a:t>
            </a:r>
            <a:r>
              <a:rPr lang="fr-FR" altLang="en-US" dirty="0">
                <a:solidFill>
                  <a:schemeClr val="bg1"/>
                </a:solidFill>
                <a:latin typeface="Consolas" panose="020B0609020204030204" pitchFamily="49" charset="0"/>
                <a:cs typeface="Consolas" panose="020B0609020204030204" pitchFamily="49" charset="0"/>
              </a:rPr>
              <a:t>(</a:t>
            </a:r>
            <a:r>
              <a:rPr lang="fr-FR" altLang="en-US" dirty="0" err="1">
                <a:solidFill>
                  <a:schemeClr val="bg1"/>
                </a:solidFill>
                <a:latin typeface="Consolas" panose="020B0609020204030204" pitchFamily="49" charset="0"/>
                <a:cs typeface="Consolas" panose="020B0609020204030204" pitchFamily="49" charset="0"/>
              </a:rPr>
              <a:t>cs</a:t>
            </a:r>
            <a:r>
              <a:rPr lang="fr-FR" altLang="en-US" dirty="0">
                <a:solidFill>
                  <a:schemeClr val="bg1"/>
                </a:solidFill>
                <a:latin typeface="Consolas" panose="020B0609020204030204" pitchFamily="49" charset="0"/>
                <a:cs typeface="Consolas" panose="020B0609020204030204" pitchFamily="49" charset="0"/>
              </a:rPr>
              <a:t>)</a:t>
            </a:r>
          </a:p>
        </p:txBody>
      </p:sp>
      <p:sp>
        <p:nvSpPr>
          <p:cNvPr id="16" name="TextBox 15">
            <a:extLst>
              <a:ext uri="{FF2B5EF4-FFF2-40B4-BE49-F238E27FC236}">
                <a16:creationId xmlns:a16="http://schemas.microsoft.com/office/drawing/2014/main" id="{8F28C3BB-1E26-CDC1-1E1D-5270CA09C9C4}"/>
              </a:ext>
            </a:extLst>
          </p:cNvPr>
          <p:cNvSpPr txBox="1"/>
          <p:nvPr/>
        </p:nvSpPr>
        <p:spPr>
          <a:xfrm>
            <a:off x="7010400" y="5892059"/>
            <a:ext cx="3210560" cy="369332"/>
          </a:xfrm>
          <a:prstGeom prst="rect">
            <a:avLst/>
          </a:prstGeom>
          <a:solidFill>
            <a:schemeClr val="bg1"/>
          </a:solidFill>
          <a:ln>
            <a:solidFill>
              <a:schemeClr val="tx1"/>
            </a:solidFill>
          </a:ln>
        </p:spPr>
        <p:txBody>
          <a:bodyPr wrap="square" rtlCol="0">
            <a:spAutoFit/>
          </a:bodyPr>
          <a:lstStyle/>
          <a:p>
            <a:r>
              <a:rPr lang="en-GB" b="1" dirty="0">
                <a:solidFill>
                  <a:schemeClr val="accent2"/>
                </a:solidFill>
              </a:rPr>
              <a:t>Python</a:t>
            </a:r>
            <a:r>
              <a:rPr lang="en-GB" dirty="0"/>
              <a:t> for Perl Programmers</a:t>
            </a:r>
          </a:p>
        </p:txBody>
      </p:sp>
      <p:sp>
        <p:nvSpPr>
          <p:cNvPr id="3" name="TextBox 2">
            <a:extLst>
              <a:ext uri="{FF2B5EF4-FFF2-40B4-BE49-F238E27FC236}">
                <a16:creationId xmlns:a16="http://schemas.microsoft.com/office/drawing/2014/main" id="{69761653-CA0F-6289-1241-78AAC75F0D07}"/>
              </a:ext>
            </a:extLst>
          </p:cNvPr>
          <p:cNvSpPr txBox="1"/>
          <p:nvPr/>
        </p:nvSpPr>
        <p:spPr>
          <a:xfrm>
            <a:off x="7010400" y="5160298"/>
            <a:ext cx="3718560" cy="369332"/>
          </a:xfrm>
          <a:prstGeom prst="rect">
            <a:avLst/>
          </a:prstGeom>
          <a:solidFill>
            <a:schemeClr val="bg1"/>
          </a:solidFill>
          <a:ln>
            <a:solidFill>
              <a:schemeClr val="tx1"/>
            </a:solidFill>
          </a:ln>
        </p:spPr>
        <p:txBody>
          <a:bodyPr wrap="square" rtlCol="0">
            <a:spAutoFit/>
          </a:bodyPr>
          <a:lstStyle/>
          <a:p>
            <a:r>
              <a:rPr lang="en-GB" b="1" dirty="0">
                <a:solidFill>
                  <a:schemeClr val="accent2"/>
                </a:solidFill>
              </a:rPr>
              <a:t>Python</a:t>
            </a:r>
            <a:r>
              <a:rPr lang="en-GB" dirty="0"/>
              <a:t> for </a:t>
            </a:r>
            <a:r>
              <a:rPr lang="en-GB" b="1" dirty="0">
                <a:solidFill>
                  <a:schemeClr val="accent2"/>
                </a:solidFill>
              </a:rPr>
              <a:t>Python</a:t>
            </a:r>
            <a:r>
              <a:rPr lang="en-GB" dirty="0"/>
              <a:t> Programmers</a:t>
            </a:r>
          </a:p>
        </p:txBody>
      </p:sp>
    </p:spTree>
    <p:extLst>
      <p:ext uri="{BB962C8B-B14F-4D97-AF65-F5344CB8AC3E}">
        <p14:creationId xmlns:p14="http://schemas.microsoft.com/office/powerpoint/2010/main" val="2631607708"/>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52e7f57a-cc1d-4bce-9b60-d9dd785361c7" xsi:nil="true"/>
    <lcf76f155ced4ddcb4097134ff3c332f xmlns="4851bab5-d36a-4f24-a761-998180967d12">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C56BBB1E4FF9742A33FBD8267A09A09" ma:contentTypeVersion="20" ma:contentTypeDescription="Create a new document." ma:contentTypeScope="" ma:versionID="20b712914e31333b2350e8d9f89ed109">
  <xsd:schema xmlns:xsd="http://www.w3.org/2001/XMLSchema" xmlns:xs="http://www.w3.org/2001/XMLSchema" xmlns:p="http://schemas.microsoft.com/office/2006/metadata/properties" xmlns:ns2="4851bab5-d36a-4f24-a761-998180967d12" xmlns:ns3="52e7f57a-cc1d-4bce-9b60-d9dd785361c7" targetNamespace="http://schemas.microsoft.com/office/2006/metadata/properties" ma:root="true" ma:fieldsID="2b6d7960c137aa88f38dc03ba7d04627" ns2:_="" ns3:_="">
    <xsd:import namespace="4851bab5-d36a-4f24-a761-998180967d12"/>
    <xsd:import namespace="52e7f57a-cc1d-4bce-9b60-d9dd785361c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3:TaxCatchAll" minOccurs="0"/>
                <xsd:element ref="ns2:lcf76f155ced4ddcb4097134ff3c332f" minOccurs="0"/>
                <xsd:element ref="ns2:MediaServiceObjectDetectorVersions"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51bab5-d36a-4f24-a761-998180967d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2e7f57a-cc1d-4bce-9b60-d9dd785361c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3d87296d-c167-4d27-bd74-7208a540dcb7}" ma:internalName="TaxCatchAll" ma:showField="CatchAllData" ma:web="52e7f57a-cc1d-4bce-9b60-d9dd785361c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s>
</ds:datastoreItem>
</file>

<file path=customXml/itemProps2.xml><?xml version="1.0" encoding="utf-8"?>
<ds:datastoreItem xmlns:ds="http://schemas.openxmlformats.org/officeDocument/2006/customXml" ds:itemID="{45EC4E0F-9D58-4792-B66B-076551BA2D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51bab5-d36a-4f24-a761-998180967d12"/>
    <ds:schemaRef ds:uri="52e7f57a-cc1d-4bce-9b60-d9dd785361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0CF5967-01BD-40C1-B1E3-8E6CDE2BF8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21832</TotalTime>
  <Words>5518</Words>
  <Application>Microsoft Office PowerPoint</Application>
  <PresentationFormat>Widescreen</PresentationFormat>
  <Paragraphs>606</Paragraphs>
  <Slides>22</Slides>
  <Notes>21</Notes>
  <HiddenSlides>0</HiddenSlides>
  <MMClips>0</MMClips>
  <ScaleCrop>false</ScaleCrop>
  <HeadingPairs>
    <vt:vector size="6" baseType="variant">
      <vt:variant>
        <vt:lpstr>Fonts Used</vt:lpstr>
      </vt:variant>
      <vt:variant>
        <vt:i4>6</vt:i4>
      </vt:variant>
      <vt:variant>
        <vt:lpstr>Theme</vt:lpstr>
      </vt:variant>
      <vt:variant>
        <vt:i4>18</vt:i4>
      </vt:variant>
      <vt:variant>
        <vt:lpstr>Slide Titles</vt:lpstr>
      </vt:variant>
      <vt:variant>
        <vt:i4>22</vt:i4>
      </vt:variant>
    </vt:vector>
  </HeadingPairs>
  <TitlesOfParts>
    <vt:vector size="46" baseType="lpstr">
      <vt:lpstr>Aptos</vt:lpstr>
      <vt:lpstr>Arial</vt:lpstr>
      <vt:lpstr>Consolas</vt:lpstr>
      <vt:lpstr>Courier New</vt:lpstr>
      <vt:lpstr>Figtree</vt:lpstr>
      <vt:lpstr>Figtree Light</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Module 6 – Regular Expressions</vt:lpstr>
      <vt:lpstr>PowerPoint Presentation</vt:lpstr>
      <vt:lpstr>Regular expressions</vt:lpstr>
      <vt:lpstr>Python regular expressions</vt:lpstr>
      <vt:lpstr>Core Character Classes I</vt:lpstr>
      <vt:lpstr>Core Character Classes II</vt:lpstr>
      <vt:lpstr>Often used for validating data</vt:lpstr>
      <vt:lpstr>re Match Object</vt:lpstr>
      <vt:lpstr>re Substitution</vt:lpstr>
      <vt:lpstr>re Split</vt:lpstr>
      <vt:lpstr>Shorthand Character Classes</vt:lpstr>
      <vt:lpstr>Example – anchors</vt:lpstr>
      <vt:lpstr>Example – matching alternatives</vt:lpstr>
      <vt:lpstr>Example – repeat quantifiers</vt:lpstr>
      <vt:lpstr>Example – interval quantifiers</vt:lpstr>
      <vt:lpstr>Capturing Groups and back references</vt:lpstr>
      <vt:lpstr>Finding multiple matches in Text</vt:lpstr>
      <vt:lpstr>RE Flags</vt:lpstr>
      <vt:lpstr>Review &amp; Lab</vt:lpstr>
      <vt:lpstr>Review Questions</vt:lpstr>
      <vt:lpstr>Review Questions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Cameron, Donald</cp:lastModifiedBy>
  <cp:revision>47</cp:revision>
  <dcterms:created xsi:type="dcterms:W3CDTF">2024-06-24T11:44:08Z</dcterms:created>
  <dcterms:modified xsi:type="dcterms:W3CDTF">2025-11-10T09:28:28Z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